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 id="258" r:id="rId3"/>
    <p:sldId id="259" r:id="rId4"/>
    <p:sldId id="261" r:id="rId5"/>
    <p:sldId id="257" r:id="rId6"/>
    <p:sldId id="262" r:id="rId7"/>
    <p:sldId id="263" r:id="rId8"/>
    <p:sldId id="264" r:id="rId9"/>
    <p:sldId id="265" r:id="rId10"/>
    <p:sldId id="266" r:id="rId11"/>
    <p:sldId id="267"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6" r:id="rId37"/>
    <p:sldId id="295" r:id="rId38"/>
    <p:sldId id="293" r:id="rId39"/>
    <p:sldId id="294" r:id="rId40"/>
    <p:sldId id="298" r:id="rId41"/>
    <p:sldId id="299" r:id="rId42"/>
    <p:sldId id="297" r:id="rId43"/>
    <p:sldId id="300" r:id="rId4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5586B75A-687E-405C-8A0B-8D00578BA2C3}" type="datetimeFigureOut">
              <a:rPr lang="en-US" smtClean="0"/>
              <a:pPr/>
              <a:t>8/14/2018</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9714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88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23771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43841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7068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8/14/2018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01002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8/14/2018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42531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8/14/2018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54761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8/14/2018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31408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8/14/2018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49543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8/14/2018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54386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586B75A-687E-405C-8A0B-8D00578BA2C3}" type="datetimeFigureOut">
              <a:rPr lang="en-US" smtClean="0"/>
              <a:pPr/>
              <a:t>8/14/2018</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7875282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ps.k12.mo.us/ph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parkview.spsk12.org/pages/Parkview_High_Schoo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 </a:t>
            </a:r>
            <a:r>
              <a:rPr lang="en-US" dirty="0" smtClean="0"/>
              <a:t>Tutoring Training</a:t>
            </a:r>
            <a:endParaRPr lang="en-US" dirty="0"/>
          </a:p>
        </p:txBody>
      </p:sp>
      <p:sp>
        <p:nvSpPr>
          <p:cNvPr id="3" name="Subtitle 2"/>
          <p:cNvSpPr>
            <a:spLocks noGrp="1"/>
          </p:cNvSpPr>
          <p:nvPr>
            <p:ph type="subTitle" idx="1"/>
          </p:nvPr>
        </p:nvSpPr>
        <p:spPr/>
        <p:txBody>
          <a:bodyPr>
            <a:normAutofit/>
          </a:bodyPr>
          <a:lstStyle/>
          <a:p>
            <a:r>
              <a:rPr lang="en-US" sz="3200" dirty="0" smtClean="0"/>
              <a:t>Parkview High School</a:t>
            </a:r>
            <a:endParaRPr lang="en-US" sz="3200" dirty="0"/>
          </a:p>
        </p:txBody>
      </p:sp>
    </p:spTree>
    <p:extLst>
      <p:ext uri="{BB962C8B-B14F-4D97-AF65-F5344CB8AC3E}">
        <p14:creationId xmlns:p14="http://schemas.microsoft.com/office/powerpoint/2010/main" val="25578312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The Basics Continued</a:t>
            </a:r>
            <a:endParaRPr lang="en-US" sz="4800" b="1" dirty="0"/>
          </a:p>
        </p:txBody>
      </p:sp>
      <p:sp>
        <p:nvSpPr>
          <p:cNvPr id="3" name="Content Placeholder 2"/>
          <p:cNvSpPr>
            <a:spLocks noGrp="1"/>
          </p:cNvSpPr>
          <p:nvPr>
            <p:ph idx="1"/>
          </p:nvPr>
        </p:nvSpPr>
        <p:spPr/>
        <p:txBody>
          <a:bodyPr>
            <a:normAutofit lnSpcReduction="10000"/>
          </a:bodyPr>
          <a:lstStyle/>
          <a:p>
            <a:r>
              <a:rPr lang="en-US" sz="2400" dirty="0">
                <a:solidFill>
                  <a:schemeClr val="tx1"/>
                </a:solidFill>
              </a:rPr>
              <a:t>Another big responsibility is to be a dependable source of academic assistance to the classroom teacher.  The teacher does NOT need someone else to “look after.”  You need to be ready and willing to help in any capacity when asked.  You need to be a </a:t>
            </a:r>
            <a:r>
              <a:rPr lang="en-US" sz="2400" b="1" dirty="0">
                <a:solidFill>
                  <a:schemeClr val="tx1"/>
                </a:solidFill>
              </a:rPr>
              <a:t>self-starter</a:t>
            </a:r>
            <a:r>
              <a:rPr lang="en-US" sz="2400" dirty="0">
                <a:solidFill>
                  <a:schemeClr val="tx1"/>
                </a:solidFill>
              </a:rPr>
              <a:t> – when you see someone needing assistance, go ahead and help without the teacher having to ask you to do so.  You will end up getting more hours this way and please the teacher.  Do NOT be a burden to the teacher (by not following the rules, being a disruption in class rather than a help, etc</a:t>
            </a:r>
            <a:r>
              <a:rPr lang="en-US" sz="2400" dirty="0" smtClean="0">
                <a:solidFill>
                  <a:schemeClr val="tx1"/>
                </a:solidFill>
              </a:rPr>
              <a:t>.).</a:t>
            </a:r>
            <a:endParaRPr lang="en-US" sz="2400" dirty="0">
              <a:solidFill>
                <a:schemeClr val="tx1"/>
              </a:solidFill>
            </a:endParaRPr>
          </a:p>
          <a:p>
            <a:r>
              <a:rPr lang="en-US" sz="2400" dirty="0">
                <a:solidFill>
                  <a:schemeClr val="tx1"/>
                </a:solidFill>
              </a:rPr>
              <a:t>If at any point you are NOT a positive representative of Parkview and the A+ program you can be removed from cadet teaching course .  This program can only continue if we persist in sending responsible cadet teachers into the classroom.  </a:t>
            </a:r>
          </a:p>
          <a:p>
            <a:endParaRPr lang="en-US" dirty="0"/>
          </a:p>
        </p:txBody>
      </p:sp>
    </p:spTree>
    <p:extLst>
      <p:ext uri="{BB962C8B-B14F-4D97-AF65-F5344CB8AC3E}">
        <p14:creationId xmlns:p14="http://schemas.microsoft.com/office/powerpoint/2010/main" val="166357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Items to ALWAYS Remember</a:t>
            </a:r>
            <a:endParaRPr lang="en-US" dirty="0"/>
          </a:p>
        </p:txBody>
      </p:sp>
      <p:sp>
        <p:nvSpPr>
          <p:cNvPr id="3" name="Content Placeholder 2"/>
          <p:cNvSpPr>
            <a:spLocks noGrp="1"/>
          </p:cNvSpPr>
          <p:nvPr>
            <p:ph idx="1"/>
          </p:nvPr>
        </p:nvSpPr>
        <p:spPr/>
        <p:txBody>
          <a:bodyPr>
            <a:normAutofit/>
          </a:bodyPr>
          <a:lstStyle/>
          <a:p>
            <a:r>
              <a:rPr lang="en-US" sz="2400" dirty="0">
                <a:solidFill>
                  <a:schemeClr val="tx1"/>
                </a:solidFill>
              </a:rPr>
              <a:t>Always take your cadet teacher folder with you (have your log with you at all times</a:t>
            </a:r>
            <a:r>
              <a:rPr lang="en-US" sz="2400" dirty="0" smtClean="0">
                <a:solidFill>
                  <a:schemeClr val="tx1"/>
                </a:solidFill>
              </a:rPr>
              <a:t>).</a:t>
            </a:r>
            <a:endParaRPr lang="en-US" sz="2400" dirty="0">
              <a:solidFill>
                <a:schemeClr val="tx1"/>
              </a:solidFill>
            </a:endParaRPr>
          </a:p>
          <a:p>
            <a:pPr lvl="0"/>
            <a:r>
              <a:rPr lang="en-US" sz="2400" dirty="0" smtClean="0">
                <a:solidFill>
                  <a:schemeClr val="tx1"/>
                </a:solidFill>
              </a:rPr>
              <a:t>Tutors must </a:t>
            </a:r>
            <a:r>
              <a:rPr lang="en-US" sz="2400" dirty="0">
                <a:solidFill>
                  <a:schemeClr val="tx1"/>
                </a:solidFill>
              </a:rPr>
              <a:t>provide your own transportation to off campus sites  (you may </a:t>
            </a:r>
            <a:r>
              <a:rPr lang="en-US" sz="2400" u="sng" dirty="0">
                <a:solidFill>
                  <a:schemeClr val="tx1"/>
                </a:solidFill>
              </a:rPr>
              <a:t>NOT</a:t>
            </a:r>
            <a:r>
              <a:rPr lang="en-US" sz="2400" dirty="0">
                <a:solidFill>
                  <a:schemeClr val="tx1"/>
                </a:solidFill>
              </a:rPr>
              <a:t> share rides with another cadet teacher</a:t>
            </a:r>
            <a:r>
              <a:rPr lang="en-US" sz="2400" dirty="0" smtClean="0">
                <a:solidFill>
                  <a:schemeClr val="tx1"/>
                </a:solidFill>
              </a:rPr>
              <a:t>).</a:t>
            </a:r>
            <a:endParaRPr lang="en-US" sz="2400" dirty="0">
              <a:solidFill>
                <a:schemeClr val="tx1"/>
              </a:solidFill>
            </a:endParaRPr>
          </a:p>
          <a:p>
            <a:r>
              <a:rPr lang="en-US" sz="2400" dirty="0">
                <a:solidFill>
                  <a:schemeClr val="tx1"/>
                </a:solidFill>
              </a:rPr>
              <a:t>Clock in and out at the cadet teacher site each day using the A+ </a:t>
            </a:r>
            <a:r>
              <a:rPr lang="en-US" sz="2400" dirty="0" smtClean="0">
                <a:solidFill>
                  <a:schemeClr val="tx1"/>
                </a:solidFill>
              </a:rPr>
              <a:t>Tutoring Time </a:t>
            </a:r>
            <a:r>
              <a:rPr lang="en-US" sz="2400" dirty="0">
                <a:solidFill>
                  <a:schemeClr val="tx1"/>
                </a:solidFill>
              </a:rPr>
              <a:t>Clock.</a:t>
            </a:r>
            <a:r>
              <a:rPr lang="en-US" sz="2400" b="1" i="1" dirty="0">
                <a:solidFill>
                  <a:schemeClr val="tx1"/>
                </a:solidFill>
              </a:rPr>
              <a:t>  Failure to clock in or out will cause you to be counted absent</a:t>
            </a:r>
            <a:r>
              <a:rPr lang="en-US" sz="2400" i="1" dirty="0">
                <a:solidFill>
                  <a:schemeClr val="tx1"/>
                </a:solidFill>
              </a:rPr>
              <a:t>. </a:t>
            </a:r>
            <a:r>
              <a:rPr lang="en-US" sz="2400" dirty="0">
                <a:solidFill>
                  <a:schemeClr val="tx1"/>
                </a:solidFill>
              </a:rPr>
              <a:t>This system will also report </a:t>
            </a:r>
            <a:r>
              <a:rPr lang="en-US" sz="2400" dirty="0" err="1">
                <a:solidFill>
                  <a:schemeClr val="tx1"/>
                </a:solidFill>
              </a:rPr>
              <a:t>tardies</a:t>
            </a:r>
            <a:r>
              <a:rPr lang="en-US" sz="2400" dirty="0">
                <a:solidFill>
                  <a:schemeClr val="tx1"/>
                </a:solidFill>
              </a:rPr>
              <a:t>! If you forget to clock in should immediately call Mrs. McDaniel in the A+ office to get it corrected. Her phone number is 523-9228. To clear a late clock in or no clock in you will have to present your filled out log for that day – signature and all! </a:t>
            </a:r>
          </a:p>
          <a:p>
            <a:endParaRPr lang="en-US" dirty="0"/>
          </a:p>
        </p:txBody>
      </p:sp>
    </p:spTree>
    <p:extLst>
      <p:ext uri="{BB962C8B-B14F-4D97-AF65-F5344CB8AC3E}">
        <p14:creationId xmlns:p14="http://schemas.microsoft.com/office/powerpoint/2010/main" val="37953212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Absent Procedures</a:t>
            </a:r>
            <a:endParaRPr lang="en-US" dirty="0"/>
          </a:p>
        </p:txBody>
      </p:sp>
      <p:sp>
        <p:nvSpPr>
          <p:cNvPr id="3" name="Text Placeholder 2"/>
          <p:cNvSpPr>
            <a:spLocks noGrp="1"/>
          </p:cNvSpPr>
          <p:nvPr>
            <p:ph type="body" idx="1"/>
          </p:nvPr>
        </p:nvSpPr>
        <p:spPr/>
        <p:txBody>
          <a:bodyPr/>
          <a:lstStyle/>
          <a:p>
            <a:r>
              <a:rPr lang="en-US" dirty="0" smtClean="0"/>
              <a:t>Planned Absences</a:t>
            </a:r>
            <a:endParaRPr lang="en-US" dirty="0"/>
          </a:p>
        </p:txBody>
      </p:sp>
      <p:sp>
        <p:nvSpPr>
          <p:cNvPr id="4" name="Content Placeholder 3"/>
          <p:cNvSpPr>
            <a:spLocks noGrp="1"/>
          </p:cNvSpPr>
          <p:nvPr>
            <p:ph sz="half" idx="2"/>
          </p:nvPr>
        </p:nvSpPr>
        <p:spPr>
          <a:xfrm>
            <a:off x="1143000" y="2721483"/>
            <a:ext cx="4754880" cy="2501870"/>
          </a:xfrm>
        </p:spPr>
        <p:txBody>
          <a:bodyPr/>
          <a:lstStyle/>
          <a:p>
            <a:pPr marL="45720" indent="0" fontAlgn="base">
              <a:buNone/>
            </a:pPr>
            <a:r>
              <a:rPr lang="en-US" sz="2400" dirty="0">
                <a:solidFill>
                  <a:schemeClr val="tx1"/>
                </a:solidFill>
              </a:rPr>
              <a:t>(School related, college visits, trips, doctor </a:t>
            </a:r>
            <a:r>
              <a:rPr lang="en-US" sz="2400" dirty="0" err="1">
                <a:solidFill>
                  <a:schemeClr val="tx1"/>
                </a:solidFill>
              </a:rPr>
              <a:t>appts</a:t>
            </a:r>
            <a:r>
              <a:rPr lang="en-US" sz="2400" dirty="0">
                <a:solidFill>
                  <a:schemeClr val="tx1"/>
                </a:solidFill>
              </a:rPr>
              <a:t>, </a:t>
            </a:r>
            <a:r>
              <a:rPr lang="en-US" sz="2400" dirty="0" err="1">
                <a:solidFill>
                  <a:schemeClr val="tx1"/>
                </a:solidFill>
              </a:rPr>
              <a:t>etc</a:t>
            </a:r>
            <a:r>
              <a:rPr lang="en-US" sz="2400" dirty="0">
                <a:solidFill>
                  <a:schemeClr val="tx1"/>
                </a:solidFill>
              </a:rPr>
              <a:t>)</a:t>
            </a:r>
            <a:endParaRPr lang="en-US" sz="2800" dirty="0">
              <a:solidFill>
                <a:schemeClr val="tx1"/>
              </a:solidFill>
            </a:endParaRPr>
          </a:p>
          <a:p>
            <a:pPr lvl="1" fontAlgn="base"/>
            <a:r>
              <a:rPr lang="en-US" dirty="0">
                <a:solidFill>
                  <a:schemeClr val="tx1"/>
                </a:solidFill>
              </a:rPr>
              <a:t>Give your supervisory teacher plenty of notice that you will not be there</a:t>
            </a:r>
          </a:p>
          <a:p>
            <a:pPr lvl="1" fontAlgn="base"/>
            <a:r>
              <a:rPr lang="en-US" dirty="0" smtClean="0">
                <a:solidFill>
                  <a:schemeClr val="tx1"/>
                </a:solidFill>
              </a:rPr>
              <a:t>Notify Mrs. Sitton or Mrs. McDaniel that you will be gone and why you will be missing.</a:t>
            </a:r>
            <a:endParaRPr lang="en-US" dirty="0">
              <a:solidFill>
                <a:schemeClr val="tx1"/>
              </a:solidFill>
            </a:endParaRPr>
          </a:p>
          <a:p>
            <a:endParaRPr lang="en-US" dirty="0"/>
          </a:p>
        </p:txBody>
      </p:sp>
      <p:sp>
        <p:nvSpPr>
          <p:cNvPr id="5" name="Text Placeholder 4"/>
          <p:cNvSpPr>
            <a:spLocks noGrp="1"/>
          </p:cNvSpPr>
          <p:nvPr>
            <p:ph type="body" sz="quarter" idx="3"/>
          </p:nvPr>
        </p:nvSpPr>
        <p:spPr/>
        <p:txBody>
          <a:bodyPr/>
          <a:lstStyle/>
          <a:p>
            <a:r>
              <a:rPr lang="en-US" dirty="0" smtClean="0"/>
              <a:t>Unplanned Absences</a:t>
            </a:r>
            <a:endParaRPr lang="en-US" dirty="0"/>
          </a:p>
        </p:txBody>
      </p:sp>
      <p:sp>
        <p:nvSpPr>
          <p:cNvPr id="6" name="Content Placeholder 5"/>
          <p:cNvSpPr>
            <a:spLocks noGrp="1"/>
          </p:cNvSpPr>
          <p:nvPr>
            <p:ph sz="quarter" idx="4"/>
          </p:nvPr>
        </p:nvSpPr>
        <p:spPr>
          <a:xfrm>
            <a:off x="6269173" y="2719322"/>
            <a:ext cx="4754880" cy="2504031"/>
          </a:xfrm>
        </p:spPr>
        <p:txBody>
          <a:bodyPr/>
          <a:lstStyle/>
          <a:p>
            <a:pPr marL="45720" indent="0" fontAlgn="base">
              <a:buNone/>
            </a:pPr>
            <a:r>
              <a:rPr lang="en-US" sz="2400" dirty="0">
                <a:solidFill>
                  <a:schemeClr val="tx1"/>
                </a:solidFill>
              </a:rPr>
              <a:t>(Illness, car troubles, </a:t>
            </a:r>
            <a:r>
              <a:rPr lang="en-US" sz="2400" dirty="0" err="1">
                <a:solidFill>
                  <a:schemeClr val="tx1"/>
                </a:solidFill>
              </a:rPr>
              <a:t>etc</a:t>
            </a:r>
            <a:r>
              <a:rPr lang="en-US" sz="2400" dirty="0">
                <a:solidFill>
                  <a:schemeClr val="tx1"/>
                </a:solidFill>
              </a:rPr>
              <a:t>)</a:t>
            </a:r>
          </a:p>
          <a:p>
            <a:pPr lvl="1" fontAlgn="base"/>
            <a:r>
              <a:rPr lang="en-US" dirty="0">
                <a:solidFill>
                  <a:schemeClr val="tx1"/>
                </a:solidFill>
              </a:rPr>
              <a:t>Call or email the A+ office ASAP</a:t>
            </a:r>
          </a:p>
          <a:p>
            <a:pPr lvl="1" fontAlgn="base"/>
            <a:r>
              <a:rPr lang="en-US" dirty="0">
                <a:solidFill>
                  <a:schemeClr val="tx1"/>
                </a:solidFill>
              </a:rPr>
              <a:t>Notify your supervisory teacher or ask us to</a:t>
            </a:r>
          </a:p>
          <a:p>
            <a:endParaRPr lang="en-US" dirty="0"/>
          </a:p>
        </p:txBody>
      </p:sp>
      <p:sp>
        <p:nvSpPr>
          <p:cNvPr id="7" name="TextBox 6"/>
          <p:cNvSpPr txBox="1"/>
          <p:nvPr/>
        </p:nvSpPr>
        <p:spPr>
          <a:xfrm>
            <a:off x="1143000" y="5336088"/>
            <a:ext cx="9754644" cy="1015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000" b="1" dirty="0" smtClean="0">
                <a:solidFill>
                  <a:schemeClr val="tx1"/>
                </a:solidFill>
              </a:rPr>
              <a:t>COMMUNICATION IS KEY!!! </a:t>
            </a:r>
            <a:r>
              <a:rPr lang="en-US" sz="2000" b="1" dirty="0">
                <a:solidFill>
                  <a:schemeClr val="tx1"/>
                </a:solidFill>
              </a:rPr>
              <a:t> </a:t>
            </a:r>
            <a:r>
              <a:rPr lang="en-US" sz="2000" dirty="0" smtClean="0">
                <a:solidFill>
                  <a:schemeClr val="tx1"/>
                </a:solidFill>
              </a:rPr>
              <a:t>Your supervisory teachers incorporate you into their lesson plans, don’t let them down.  Your students will depend on you as well.  Hold yourself accountable…treat tutoring like it is your job. </a:t>
            </a:r>
            <a:endParaRPr lang="en-US" sz="2000" b="1" dirty="0">
              <a:solidFill>
                <a:schemeClr val="tx1"/>
              </a:solidFill>
            </a:endParaRPr>
          </a:p>
        </p:txBody>
      </p:sp>
    </p:spTree>
    <p:extLst>
      <p:ext uri="{BB962C8B-B14F-4D97-AF65-F5344CB8AC3E}">
        <p14:creationId xmlns:p14="http://schemas.microsoft.com/office/powerpoint/2010/main" val="1378642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n-US" sz="4800" b="1" dirty="0" smtClean="0"/>
              <a:t>More Helpful Reminders</a:t>
            </a:r>
            <a:endParaRPr lang="en-US" sz="4800" b="1" dirty="0"/>
          </a:p>
        </p:txBody>
      </p:sp>
      <p:sp>
        <p:nvSpPr>
          <p:cNvPr id="10" name="Content Placeholder 9"/>
          <p:cNvSpPr>
            <a:spLocks noGrp="1"/>
          </p:cNvSpPr>
          <p:nvPr>
            <p:ph sz="half" idx="1"/>
          </p:nvPr>
        </p:nvSpPr>
        <p:spPr/>
        <p:txBody>
          <a:bodyPr>
            <a:noAutofit/>
          </a:bodyPr>
          <a:lstStyle/>
          <a:p>
            <a:pPr lvl="0"/>
            <a:r>
              <a:rPr lang="en-US" sz="1800" dirty="0">
                <a:solidFill>
                  <a:schemeClr val="tx1"/>
                </a:solidFill>
              </a:rPr>
              <a:t>You MUST wear your ID badge at all times</a:t>
            </a:r>
            <a:r>
              <a:rPr lang="en-US" sz="1800" dirty="0" smtClean="0">
                <a:solidFill>
                  <a:schemeClr val="tx1"/>
                </a:solidFill>
              </a:rPr>
              <a:t>!!</a:t>
            </a:r>
            <a:endParaRPr lang="en-US" sz="1800" dirty="0">
              <a:solidFill>
                <a:schemeClr val="tx1"/>
              </a:solidFill>
            </a:endParaRPr>
          </a:p>
          <a:p>
            <a:pPr lvl="0"/>
            <a:r>
              <a:rPr lang="en-US" sz="1800" dirty="0">
                <a:solidFill>
                  <a:schemeClr val="tx1"/>
                </a:solidFill>
              </a:rPr>
              <a:t>Introduce yourself  as the cadet teacher when you arrive at your placement the first day even if they already know you and then ask for instructions.  Find out what routine will work best for this teacher- getting oral directions or written directions in a folder</a:t>
            </a:r>
            <a:r>
              <a:rPr lang="en-US" sz="1800" dirty="0" smtClean="0">
                <a:solidFill>
                  <a:schemeClr val="tx1"/>
                </a:solidFill>
              </a:rPr>
              <a:t>.</a:t>
            </a:r>
            <a:endParaRPr lang="en-US" sz="1800" dirty="0">
              <a:solidFill>
                <a:schemeClr val="tx1"/>
              </a:solidFill>
            </a:endParaRPr>
          </a:p>
          <a:p>
            <a:pPr lvl="0"/>
            <a:r>
              <a:rPr lang="en-US" sz="1800" dirty="0">
                <a:solidFill>
                  <a:schemeClr val="tx1"/>
                </a:solidFill>
              </a:rPr>
              <a:t>Introduce yourself to the students, then get to know them – spend a little bit of time each session making positive connections</a:t>
            </a:r>
            <a:r>
              <a:rPr lang="en-US" sz="1800" dirty="0" smtClean="0">
                <a:solidFill>
                  <a:schemeClr val="tx1"/>
                </a:solidFill>
              </a:rPr>
              <a:t>.</a:t>
            </a:r>
            <a:endParaRPr lang="en-US" sz="1800" dirty="0">
              <a:solidFill>
                <a:schemeClr val="tx1"/>
              </a:solidFill>
            </a:endParaRPr>
          </a:p>
          <a:p>
            <a:pPr lvl="0"/>
            <a:r>
              <a:rPr lang="en-US" sz="1800" dirty="0">
                <a:solidFill>
                  <a:schemeClr val="tx1"/>
                </a:solidFill>
              </a:rPr>
              <a:t>Remember to watch your time so that you can return to PHS on time if you are placed off campus.  </a:t>
            </a:r>
          </a:p>
        </p:txBody>
      </p:sp>
      <p:sp>
        <p:nvSpPr>
          <p:cNvPr id="11" name="Content Placeholder 10"/>
          <p:cNvSpPr>
            <a:spLocks noGrp="1"/>
          </p:cNvSpPr>
          <p:nvPr>
            <p:ph sz="half" idx="2"/>
          </p:nvPr>
        </p:nvSpPr>
        <p:spPr/>
        <p:txBody>
          <a:bodyPr>
            <a:normAutofit/>
          </a:bodyPr>
          <a:lstStyle/>
          <a:p>
            <a:pPr lvl="0"/>
            <a:r>
              <a:rPr lang="en-US" sz="1900" dirty="0">
                <a:solidFill>
                  <a:schemeClr val="tx1"/>
                </a:solidFill>
              </a:rPr>
              <a:t>Be a self-starter and find ways to help/cadet teacher if the teacher doesn’t always keep you busy. </a:t>
            </a:r>
            <a:r>
              <a:rPr lang="en-US" sz="1900" b="1" dirty="0">
                <a:solidFill>
                  <a:schemeClr val="tx1"/>
                </a:solidFill>
              </a:rPr>
              <a:t>DON’T</a:t>
            </a:r>
            <a:r>
              <a:rPr lang="en-US" sz="1900" dirty="0">
                <a:solidFill>
                  <a:schemeClr val="tx1"/>
                </a:solidFill>
              </a:rPr>
              <a:t> just sit in the corner and wait for instructions.  Look for ways to earn your 50 hours</a:t>
            </a:r>
            <a:r>
              <a:rPr lang="en-US" sz="1900" dirty="0" smtClean="0">
                <a:solidFill>
                  <a:schemeClr val="tx1"/>
                </a:solidFill>
              </a:rPr>
              <a:t>!</a:t>
            </a:r>
            <a:endParaRPr lang="en-US" sz="1900" dirty="0">
              <a:solidFill>
                <a:schemeClr val="tx1"/>
              </a:solidFill>
            </a:endParaRPr>
          </a:p>
          <a:p>
            <a:pPr lvl="0"/>
            <a:r>
              <a:rPr lang="en-US" sz="1900" dirty="0">
                <a:solidFill>
                  <a:schemeClr val="tx1"/>
                </a:solidFill>
              </a:rPr>
              <a:t>Try to accomplish as much as possible during each session</a:t>
            </a:r>
            <a:r>
              <a:rPr lang="en-US" sz="1900" dirty="0" smtClean="0">
                <a:solidFill>
                  <a:schemeClr val="tx1"/>
                </a:solidFill>
              </a:rPr>
              <a:t>.</a:t>
            </a:r>
            <a:endParaRPr lang="en-US" sz="1900" dirty="0">
              <a:solidFill>
                <a:schemeClr val="tx1"/>
              </a:solidFill>
            </a:endParaRPr>
          </a:p>
          <a:p>
            <a:pPr lvl="0"/>
            <a:r>
              <a:rPr lang="en-US" sz="1900" dirty="0">
                <a:solidFill>
                  <a:schemeClr val="tx1"/>
                </a:solidFill>
              </a:rPr>
              <a:t>If possible, touch base with the cooperating teacher to let him/her know what you accomplished that day.  This is also a good time to make sure they sign your cadet teacher log at the end of </a:t>
            </a:r>
            <a:r>
              <a:rPr lang="en-US" sz="1900" b="1" dirty="0">
                <a:solidFill>
                  <a:schemeClr val="tx1"/>
                </a:solidFill>
              </a:rPr>
              <a:t>each </a:t>
            </a:r>
            <a:r>
              <a:rPr lang="en-US" sz="1900" dirty="0">
                <a:solidFill>
                  <a:schemeClr val="tx1"/>
                </a:solidFill>
              </a:rPr>
              <a:t>session.</a:t>
            </a:r>
          </a:p>
          <a:p>
            <a:endParaRPr lang="en-US" dirty="0"/>
          </a:p>
        </p:txBody>
      </p:sp>
    </p:spTree>
    <p:extLst>
      <p:ext uri="{BB962C8B-B14F-4D97-AF65-F5344CB8AC3E}">
        <p14:creationId xmlns:p14="http://schemas.microsoft.com/office/powerpoint/2010/main" val="16498889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Just a few more things to remember</a:t>
            </a:r>
            <a:endParaRPr lang="en-US" sz="4800" b="1" dirty="0"/>
          </a:p>
        </p:txBody>
      </p:sp>
      <p:sp>
        <p:nvSpPr>
          <p:cNvPr id="3" name="Content Placeholder 2"/>
          <p:cNvSpPr>
            <a:spLocks noGrp="1"/>
          </p:cNvSpPr>
          <p:nvPr>
            <p:ph sz="half" idx="1"/>
          </p:nvPr>
        </p:nvSpPr>
        <p:spPr/>
        <p:txBody>
          <a:bodyPr>
            <a:normAutofit fontScale="77500" lnSpcReduction="20000"/>
          </a:bodyPr>
          <a:lstStyle/>
          <a:p>
            <a:pPr lvl="0"/>
            <a:r>
              <a:rPr lang="en-US" sz="2400" dirty="0">
                <a:solidFill>
                  <a:schemeClr val="tx1"/>
                </a:solidFill>
              </a:rPr>
              <a:t>If there is an assembly, field trip etc. and you cannot cadet teach in your assigned classroom, try to find another class to work in for that day.   It is essential that you either stay at your cadet teacher site for the whole time (whether you are able to earn cadet teacher hours or not) or return to PHS for attendance purposes.  You may </a:t>
            </a:r>
            <a:r>
              <a:rPr lang="en-US" sz="2400" b="1" dirty="0">
                <a:solidFill>
                  <a:schemeClr val="tx1"/>
                </a:solidFill>
              </a:rPr>
              <a:t>NOT </a:t>
            </a:r>
            <a:r>
              <a:rPr lang="en-US" sz="2400" dirty="0">
                <a:solidFill>
                  <a:schemeClr val="tx1"/>
                </a:solidFill>
              </a:rPr>
              <a:t>elect to go home.</a:t>
            </a:r>
          </a:p>
          <a:p>
            <a:pPr lvl="0"/>
            <a:r>
              <a:rPr lang="en-US" sz="2400" dirty="0" smtClean="0">
                <a:solidFill>
                  <a:schemeClr val="tx1"/>
                </a:solidFill>
              </a:rPr>
              <a:t>Review </a:t>
            </a:r>
            <a:r>
              <a:rPr lang="en-US" sz="2400" dirty="0">
                <a:solidFill>
                  <a:schemeClr val="tx1"/>
                </a:solidFill>
              </a:rPr>
              <a:t>the district dress code and dress conservatively!  </a:t>
            </a:r>
          </a:p>
          <a:p>
            <a:pPr lvl="0"/>
            <a:r>
              <a:rPr lang="en-US" sz="2400" dirty="0" smtClean="0">
                <a:solidFill>
                  <a:schemeClr val="tx1"/>
                </a:solidFill>
              </a:rPr>
              <a:t>Passes </a:t>
            </a:r>
            <a:r>
              <a:rPr lang="en-US" sz="2400" dirty="0">
                <a:solidFill>
                  <a:schemeClr val="tx1"/>
                </a:solidFill>
              </a:rPr>
              <a:t>will not be written if you are late returning to PHS.  You will receive a tardy for arriving after the bell. </a:t>
            </a:r>
          </a:p>
          <a:p>
            <a:endParaRPr lang="en-US" dirty="0"/>
          </a:p>
        </p:txBody>
      </p:sp>
      <p:sp>
        <p:nvSpPr>
          <p:cNvPr id="4" name="Content Placeholder 3"/>
          <p:cNvSpPr>
            <a:spLocks noGrp="1"/>
          </p:cNvSpPr>
          <p:nvPr>
            <p:ph sz="half" idx="2"/>
          </p:nvPr>
        </p:nvSpPr>
        <p:spPr/>
        <p:txBody>
          <a:bodyPr>
            <a:normAutofit fontScale="77500" lnSpcReduction="20000"/>
          </a:bodyPr>
          <a:lstStyle/>
          <a:p>
            <a:pPr lvl="0"/>
            <a:r>
              <a:rPr lang="en-US" sz="2400" dirty="0">
                <a:solidFill>
                  <a:schemeClr val="tx1"/>
                </a:solidFill>
              </a:rPr>
              <a:t>Turn in time logs and assignments (if applicable) on the dates indicated on the log. </a:t>
            </a:r>
            <a:r>
              <a:rPr lang="en-US" sz="2400" b="1" dirty="0">
                <a:solidFill>
                  <a:schemeClr val="tx1"/>
                </a:solidFill>
              </a:rPr>
              <a:t>We will be following the New Late Work Policy that is followed by all the teachers here at PHS.</a:t>
            </a:r>
          </a:p>
          <a:p>
            <a:pPr lvl="0"/>
            <a:r>
              <a:rPr lang="en-US" sz="2400" dirty="0" smtClean="0">
                <a:solidFill>
                  <a:schemeClr val="tx1"/>
                </a:solidFill>
              </a:rPr>
              <a:t>Your </a:t>
            </a:r>
            <a:r>
              <a:rPr lang="en-US" sz="2400" dirty="0">
                <a:solidFill>
                  <a:schemeClr val="tx1"/>
                </a:solidFill>
              </a:rPr>
              <a:t>grade is determined primarily by the points from your time logs.  Your cooperating teacher will also have input on your grade by completing an evaluation form for you at the end of the semester.  </a:t>
            </a:r>
          </a:p>
          <a:p>
            <a:r>
              <a:rPr lang="en-US" sz="2400" dirty="0" smtClean="0">
                <a:solidFill>
                  <a:schemeClr val="tx1"/>
                </a:solidFill>
              </a:rPr>
              <a:t>Repeated </a:t>
            </a:r>
            <a:r>
              <a:rPr lang="en-US" sz="2400" dirty="0">
                <a:solidFill>
                  <a:schemeClr val="tx1"/>
                </a:solidFill>
              </a:rPr>
              <a:t>non-school related absences can result in removal from your placement or the class.</a:t>
            </a:r>
          </a:p>
          <a:p>
            <a:pPr lvl="0"/>
            <a:r>
              <a:rPr lang="en-US" sz="2400" b="1" dirty="0" smtClean="0">
                <a:solidFill>
                  <a:schemeClr val="tx1"/>
                </a:solidFill>
              </a:rPr>
              <a:t>Come </a:t>
            </a:r>
            <a:r>
              <a:rPr lang="en-US" sz="2400" b="1" dirty="0">
                <a:solidFill>
                  <a:schemeClr val="tx1"/>
                </a:solidFill>
              </a:rPr>
              <a:t>see me with questions or concerns and HAVE FUN!!!!</a:t>
            </a:r>
          </a:p>
          <a:p>
            <a:endParaRPr lang="en-US" dirty="0"/>
          </a:p>
        </p:txBody>
      </p:sp>
    </p:spTree>
    <p:extLst>
      <p:ext uri="{BB962C8B-B14F-4D97-AF65-F5344CB8AC3E}">
        <p14:creationId xmlns:p14="http://schemas.microsoft.com/office/powerpoint/2010/main" val="16521506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smtClean="0"/>
              <a:t>EXAMPLES OF ACTIVITES TO EARN THE REQUIRED 50 HOURS OF A+ TUTORING</a:t>
            </a:r>
            <a:endParaRPr lang="en-US" b="1" dirty="0"/>
          </a:p>
        </p:txBody>
      </p:sp>
      <p:sp>
        <p:nvSpPr>
          <p:cNvPr id="6" name="Content Placeholder 5"/>
          <p:cNvSpPr>
            <a:spLocks noGrp="1"/>
          </p:cNvSpPr>
          <p:nvPr>
            <p:ph idx="1"/>
          </p:nvPr>
        </p:nvSpPr>
        <p:spPr/>
        <p:txBody>
          <a:bodyPr>
            <a:normAutofit fontScale="92500" lnSpcReduction="10000"/>
          </a:bodyPr>
          <a:lstStyle/>
          <a:p>
            <a:pPr fontAlgn="base"/>
            <a:r>
              <a:rPr lang="en-US" dirty="0">
                <a:solidFill>
                  <a:schemeClr val="tx1"/>
                </a:solidFill>
              </a:rPr>
              <a:t>Demonstrating material or playing education games</a:t>
            </a:r>
          </a:p>
          <a:p>
            <a:pPr fontAlgn="base"/>
            <a:r>
              <a:rPr lang="en-US" dirty="0" smtClean="0">
                <a:solidFill>
                  <a:schemeClr val="tx1"/>
                </a:solidFill>
              </a:rPr>
              <a:t>Assisting </a:t>
            </a:r>
            <a:r>
              <a:rPr lang="en-US" dirty="0">
                <a:solidFill>
                  <a:schemeClr val="tx1"/>
                </a:solidFill>
              </a:rPr>
              <a:t>in cooperative learning activities </a:t>
            </a:r>
          </a:p>
          <a:p>
            <a:pPr fontAlgn="base"/>
            <a:r>
              <a:rPr lang="en-US" dirty="0" smtClean="0">
                <a:solidFill>
                  <a:schemeClr val="tx1"/>
                </a:solidFill>
              </a:rPr>
              <a:t>Reading </a:t>
            </a:r>
            <a:r>
              <a:rPr lang="en-US" dirty="0">
                <a:solidFill>
                  <a:schemeClr val="tx1"/>
                </a:solidFill>
              </a:rPr>
              <a:t>aloud or assisting with directions</a:t>
            </a:r>
          </a:p>
          <a:p>
            <a:pPr fontAlgn="base"/>
            <a:r>
              <a:rPr lang="en-US" dirty="0" smtClean="0">
                <a:solidFill>
                  <a:schemeClr val="tx1"/>
                </a:solidFill>
              </a:rPr>
              <a:t>Taking </a:t>
            </a:r>
            <a:r>
              <a:rPr lang="en-US" dirty="0">
                <a:solidFill>
                  <a:schemeClr val="tx1"/>
                </a:solidFill>
              </a:rPr>
              <a:t>notes to share with students</a:t>
            </a:r>
          </a:p>
          <a:p>
            <a:pPr fontAlgn="base"/>
            <a:r>
              <a:rPr lang="en-US" dirty="0" smtClean="0">
                <a:solidFill>
                  <a:schemeClr val="tx1"/>
                </a:solidFill>
              </a:rPr>
              <a:t>Aiding </a:t>
            </a:r>
            <a:r>
              <a:rPr lang="en-US" dirty="0">
                <a:solidFill>
                  <a:schemeClr val="tx1"/>
                </a:solidFill>
              </a:rPr>
              <a:t>students with individual or small group work</a:t>
            </a:r>
          </a:p>
          <a:p>
            <a:pPr fontAlgn="base"/>
            <a:r>
              <a:rPr lang="en-US" dirty="0" smtClean="0">
                <a:solidFill>
                  <a:schemeClr val="tx1"/>
                </a:solidFill>
              </a:rPr>
              <a:t>Monitoring </a:t>
            </a:r>
            <a:r>
              <a:rPr lang="en-US" dirty="0">
                <a:solidFill>
                  <a:schemeClr val="tx1"/>
                </a:solidFill>
              </a:rPr>
              <a:t>Student progress and checking for understanding while students are working independently (unless other wise directed you should always be up walking around the room, this keeps students on task plus it lets them know you are available to answer questions) </a:t>
            </a:r>
          </a:p>
          <a:p>
            <a:pPr fontAlgn="base"/>
            <a:r>
              <a:rPr lang="en-US" dirty="0" smtClean="0">
                <a:solidFill>
                  <a:schemeClr val="tx1"/>
                </a:solidFill>
              </a:rPr>
              <a:t>Providing </a:t>
            </a:r>
            <a:r>
              <a:rPr lang="en-US" dirty="0">
                <a:solidFill>
                  <a:schemeClr val="tx1"/>
                </a:solidFill>
              </a:rPr>
              <a:t>instruction for students who have missed class instruction or need additional assistance</a:t>
            </a:r>
          </a:p>
          <a:p>
            <a:endParaRPr lang="en-US" dirty="0"/>
          </a:p>
        </p:txBody>
      </p:sp>
    </p:spTree>
    <p:extLst>
      <p:ext uri="{BB962C8B-B14F-4D97-AF65-F5344CB8AC3E}">
        <p14:creationId xmlns:p14="http://schemas.microsoft.com/office/powerpoint/2010/main" val="8926605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ACTIVITIES THAT </a:t>
            </a:r>
            <a:r>
              <a:rPr lang="en-US" sz="3600" b="1" u="sng" dirty="0"/>
              <a:t>DO NOT </a:t>
            </a:r>
            <a:r>
              <a:rPr lang="en-US" sz="3600" b="1" dirty="0"/>
              <a:t>COUNT TOWARD THE REQUIRED 50 HOURS OF TUTORING</a:t>
            </a:r>
            <a:r>
              <a:rPr lang="en-US" b="1" dirty="0"/>
              <a:t/>
            </a:r>
            <a:br>
              <a:rPr lang="en-US" b="1" dirty="0"/>
            </a:br>
            <a:r>
              <a:rPr lang="en-US" sz="2000" b="1" dirty="0" smtClean="0"/>
              <a:t>(CAN BE DONE IF THERE IS NOT TUTORING OPPORTUNITIES AVAILABLE AT A GIVEN TIME)</a:t>
            </a:r>
            <a:endParaRPr lang="en-US" sz="2000" dirty="0"/>
          </a:p>
        </p:txBody>
      </p:sp>
      <p:sp>
        <p:nvSpPr>
          <p:cNvPr id="3" name="Content Placeholder 2"/>
          <p:cNvSpPr>
            <a:spLocks noGrp="1"/>
          </p:cNvSpPr>
          <p:nvPr>
            <p:ph idx="1"/>
          </p:nvPr>
        </p:nvSpPr>
        <p:spPr/>
        <p:txBody>
          <a:bodyPr>
            <a:normAutofit/>
          </a:bodyPr>
          <a:lstStyle/>
          <a:p>
            <a:pPr fontAlgn="base"/>
            <a:r>
              <a:rPr lang="en-US" dirty="0">
                <a:solidFill>
                  <a:schemeClr val="tx1"/>
                </a:solidFill>
              </a:rPr>
              <a:t>Making photocopies or running other errands</a:t>
            </a:r>
          </a:p>
          <a:p>
            <a:pPr fontAlgn="base"/>
            <a:r>
              <a:rPr lang="en-US" dirty="0" smtClean="0">
                <a:solidFill>
                  <a:schemeClr val="tx1"/>
                </a:solidFill>
              </a:rPr>
              <a:t>Grading </a:t>
            </a:r>
            <a:r>
              <a:rPr lang="en-US" dirty="0">
                <a:solidFill>
                  <a:schemeClr val="tx1"/>
                </a:solidFill>
              </a:rPr>
              <a:t>papers</a:t>
            </a:r>
          </a:p>
          <a:p>
            <a:pPr fontAlgn="base"/>
            <a:r>
              <a:rPr lang="en-US" dirty="0" smtClean="0">
                <a:solidFill>
                  <a:schemeClr val="tx1"/>
                </a:solidFill>
              </a:rPr>
              <a:t>Putting </a:t>
            </a:r>
            <a:r>
              <a:rPr lang="en-US" dirty="0">
                <a:solidFill>
                  <a:schemeClr val="tx1"/>
                </a:solidFill>
              </a:rPr>
              <a:t>up bulletin boards</a:t>
            </a:r>
          </a:p>
          <a:p>
            <a:pPr fontAlgn="base"/>
            <a:r>
              <a:rPr lang="en-US" dirty="0" smtClean="0">
                <a:solidFill>
                  <a:schemeClr val="tx1"/>
                </a:solidFill>
              </a:rPr>
              <a:t>Cleaning </a:t>
            </a:r>
            <a:r>
              <a:rPr lang="en-US" dirty="0">
                <a:solidFill>
                  <a:schemeClr val="tx1"/>
                </a:solidFill>
              </a:rPr>
              <a:t>or organizing classrooms and/or material </a:t>
            </a:r>
          </a:p>
          <a:p>
            <a:pPr marL="45720" indent="0" algn="ctr">
              <a:buNone/>
            </a:pPr>
            <a:r>
              <a:rPr lang="en-US" dirty="0" smtClean="0">
                <a:solidFill>
                  <a:schemeClr val="tx1"/>
                </a:solidFill>
              </a:rPr>
              <a:t>*These </a:t>
            </a:r>
            <a:r>
              <a:rPr lang="en-US" dirty="0">
                <a:solidFill>
                  <a:schemeClr val="tx1"/>
                </a:solidFill>
              </a:rPr>
              <a:t>activities are nice to help out the teacher when there is nothing you can do to earn tutoring hours but you should not be asked to do them on a regular basis.  If this becomes an issue please come see me so we can discuss and alternate placement</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2944809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CANVAS Run-through</a:t>
            </a:r>
            <a:endParaRPr lang="en-US" sz="4800" b="1" dirty="0"/>
          </a:p>
        </p:txBody>
      </p:sp>
      <p:sp>
        <p:nvSpPr>
          <p:cNvPr id="3" name="Content Placeholder 2"/>
          <p:cNvSpPr>
            <a:spLocks noGrp="1"/>
          </p:cNvSpPr>
          <p:nvPr>
            <p:ph idx="1"/>
          </p:nvPr>
        </p:nvSpPr>
        <p:spPr/>
        <p:txBody>
          <a:bodyPr>
            <a:normAutofit/>
          </a:bodyPr>
          <a:lstStyle/>
          <a:p>
            <a:r>
              <a:rPr lang="en-US" sz="3200" dirty="0" smtClean="0">
                <a:solidFill>
                  <a:schemeClr val="tx1"/>
                </a:solidFill>
              </a:rPr>
              <a:t>Log on to CANVAS:</a:t>
            </a:r>
          </a:p>
          <a:p>
            <a:pPr marL="822960" lvl="3" indent="0">
              <a:buNone/>
            </a:pPr>
            <a:r>
              <a:rPr lang="en-US" sz="3200" dirty="0" smtClean="0">
                <a:solidFill>
                  <a:schemeClr val="tx1"/>
                </a:solidFill>
              </a:rPr>
              <a:t>Login: Student ID</a:t>
            </a:r>
          </a:p>
          <a:p>
            <a:pPr marL="822960" lvl="3" indent="0">
              <a:buNone/>
            </a:pPr>
            <a:r>
              <a:rPr lang="en-US" sz="3200" dirty="0" smtClean="0">
                <a:solidFill>
                  <a:schemeClr val="tx1"/>
                </a:solidFill>
              </a:rPr>
              <a:t>Password: first initial, last initial, full birthday, exclamation point</a:t>
            </a:r>
          </a:p>
          <a:p>
            <a:pPr marL="822960" lvl="3" indent="0">
              <a:buNone/>
            </a:pPr>
            <a:endParaRPr lang="en-US" sz="3200" dirty="0" smtClean="0">
              <a:solidFill>
                <a:schemeClr val="tx1"/>
              </a:solidFill>
            </a:endParaRPr>
          </a:p>
          <a:p>
            <a:pPr marL="822960" lvl="3" indent="0">
              <a:buNone/>
            </a:pPr>
            <a:r>
              <a:rPr lang="en-US" sz="3200" dirty="0" smtClean="0">
                <a:solidFill>
                  <a:schemeClr val="tx1"/>
                </a:solidFill>
              </a:rPr>
              <a:t>Example: 123456</a:t>
            </a:r>
          </a:p>
          <a:p>
            <a:pPr marL="822960" lvl="3" indent="0">
              <a:buNone/>
            </a:pPr>
            <a:r>
              <a:rPr lang="en-US" sz="3200" dirty="0">
                <a:solidFill>
                  <a:schemeClr val="tx1"/>
                </a:solidFill>
              </a:rPr>
              <a:t>	 </a:t>
            </a:r>
            <a:r>
              <a:rPr lang="en-US" sz="3200" dirty="0" smtClean="0">
                <a:solidFill>
                  <a:schemeClr val="tx1"/>
                </a:solidFill>
              </a:rPr>
              <a:t>                 rl08242002</a:t>
            </a:r>
            <a:endParaRPr lang="en-US" sz="3200" dirty="0">
              <a:solidFill>
                <a:schemeClr val="tx1"/>
              </a:solidFill>
            </a:endParaRPr>
          </a:p>
        </p:txBody>
      </p:sp>
    </p:spTree>
    <p:extLst>
      <p:ext uri="{BB962C8B-B14F-4D97-AF65-F5344CB8AC3E}">
        <p14:creationId xmlns:p14="http://schemas.microsoft.com/office/powerpoint/2010/main" val="4771780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Assignment #1</a:t>
            </a:r>
            <a:endParaRPr lang="en-US" sz="4800" b="1" dirty="0"/>
          </a:p>
        </p:txBody>
      </p:sp>
      <p:sp>
        <p:nvSpPr>
          <p:cNvPr id="3" name="Content Placeholder 2"/>
          <p:cNvSpPr>
            <a:spLocks noGrp="1"/>
          </p:cNvSpPr>
          <p:nvPr>
            <p:ph idx="1"/>
          </p:nvPr>
        </p:nvSpPr>
        <p:spPr/>
        <p:txBody>
          <a:bodyPr>
            <a:normAutofit/>
          </a:bodyPr>
          <a:lstStyle/>
          <a:p>
            <a:pPr marL="45720" indent="0">
              <a:buNone/>
            </a:pPr>
            <a:r>
              <a:rPr lang="en-US" sz="3600" dirty="0" smtClean="0">
                <a:solidFill>
                  <a:schemeClr val="tx1"/>
                </a:solidFill>
              </a:rPr>
              <a:t>CANVAS:</a:t>
            </a:r>
          </a:p>
          <a:p>
            <a:pPr marL="45720" indent="0">
              <a:buNone/>
            </a:pPr>
            <a:r>
              <a:rPr lang="en-US" sz="3600" dirty="0" smtClean="0">
                <a:solidFill>
                  <a:schemeClr val="tx1"/>
                </a:solidFill>
              </a:rPr>
              <a:t>-Complete the General Information Section 1 Quiz</a:t>
            </a:r>
          </a:p>
          <a:p>
            <a:pPr marL="45720" indent="0">
              <a:buNone/>
            </a:pPr>
            <a:r>
              <a:rPr lang="en-US" sz="3600" dirty="0">
                <a:solidFill>
                  <a:schemeClr val="tx1"/>
                </a:solidFill>
              </a:rPr>
              <a:t>	</a:t>
            </a:r>
            <a:r>
              <a:rPr lang="en-US" sz="3600" dirty="0" smtClean="0">
                <a:solidFill>
                  <a:schemeClr val="tx1"/>
                </a:solidFill>
              </a:rPr>
              <a:t>*This assignment is worth 30 points*</a:t>
            </a:r>
            <a:endParaRPr lang="en-US" sz="3600" dirty="0">
              <a:solidFill>
                <a:schemeClr val="tx1"/>
              </a:solidFill>
            </a:endParaRPr>
          </a:p>
        </p:txBody>
      </p:sp>
    </p:spTree>
    <p:extLst>
      <p:ext uri="{BB962C8B-B14F-4D97-AF65-F5344CB8AC3E}">
        <p14:creationId xmlns:p14="http://schemas.microsoft.com/office/powerpoint/2010/main" val="40863065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INDIVIDUAL WORK</a:t>
            </a:r>
            <a:endParaRPr lang="en-US" sz="4800" b="1" dirty="0"/>
          </a:p>
        </p:txBody>
      </p:sp>
      <p:sp>
        <p:nvSpPr>
          <p:cNvPr id="3" name="Content Placeholder 2"/>
          <p:cNvSpPr>
            <a:spLocks noGrp="1"/>
          </p:cNvSpPr>
          <p:nvPr>
            <p:ph idx="1"/>
          </p:nvPr>
        </p:nvSpPr>
        <p:spPr/>
        <p:txBody>
          <a:bodyPr/>
          <a:lstStyle/>
          <a:p>
            <a:r>
              <a:rPr lang="en-US" dirty="0" smtClean="0"/>
              <a:t>Pull up the A+ Tutor Training Power Point in Canvas</a:t>
            </a:r>
          </a:p>
          <a:p>
            <a:r>
              <a:rPr lang="en-US" dirty="0" smtClean="0"/>
              <a:t>Complete the following</a:t>
            </a:r>
          </a:p>
          <a:p>
            <a:pPr lvl="1">
              <a:buFont typeface="Wingdings" panose="05000000000000000000" pitchFamily="2" charset="2"/>
              <a:buChar char="q"/>
            </a:pPr>
            <a:r>
              <a:rPr lang="en-US" dirty="0" smtClean="0"/>
              <a:t>General Questions Quiz ( Assignment #1)</a:t>
            </a:r>
          </a:p>
          <a:p>
            <a:pPr lvl="1">
              <a:buFont typeface="Wingdings" panose="05000000000000000000" pitchFamily="2" charset="2"/>
              <a:buChar char="q"/>
            </a:pPr>
            <a:r>
              <a:rPr lang="en-US" dirty="0" smtClean="0"/>
              <a:t>Read Slides 21 &amp; 22 then do Assignment #2 </a:t>
            </a:r>
          </a:p>
          <a:p>
            <a:pPr lvl="1">
              <a:buFont typeface="Wingdings" panose="05000000000000000000" pitchFamily="2" charset="2"/>
              <a:buChar char="q"/>
            </a:pPr>
            <a:r>
              <a:rPr lang="en-US" dirty="0" smtClean="0"/>
              <a:t>Read Slides 23-25 then do Assignment #3</a:t>
            </a:r>
          </a:p>
          <a:p>
            <a:pPr lvl="1">
              <a:buFont typeface="Wingdings" panose="05000000000000000000" pitchFamily="2" charset="2"/>
              <a:buChar char="q"/>
            </a:pPr>
            <a:r>
              <a:rPr lang="en-US" dirty="0" smtClean="0"/>
              <a:t>Complete Assignment #4 on Slide 26</a:t>
            </a:r>
          </a:p>
          <a:p>
            <a:pPr lvl="1">
              <a:buFont typeface="Wingdings" panose="05000000000000000000" pitchFamily="2" charset="2"/>
              <a:buChar char="q"/>
            </a:pPr>
            <a:r>
              <a:rPr lang="en-US" dirty="0" smtClean="0"/>
              <a:t>Slides 27-30 (Read Only)</a:t>
            </a:r>
          </a:p>
          <a:p>
            <a:pPr lvl="1">
              <a:buFont typeface="Wingdings" panose="05000000000000000000" pitchFamily="2" charset="2"/>
              <a:buChar char="q"/>
            </a:pPr>
            <a:r>
              <a:rPr lang="en-US" dirty="0" smtClean="0"/>
              <a:t>Slide 31 Assignment #5</a:t>
            </a:r>
          </a:p>
          <a:p>
            <a:pPr lvl="1">
              <a:buFont typeface="Wingdings" panose="05000000000000000000" pitchFamily="2" charset="2"/>
              <a:buChar char="q"/>
            </a:pPr>
            <a:r>
              <a:rPr lang="en-US" dirty="0" smtClean="0"/>
              <a:t>Slides 32-37 (Read Only)</a:t>
            </a:r>
          </a:p>
          <a:p>
            <a:pPr lvl="1">
              <a:buFont typeface="Wingdings" panose="05000000000000000000" pitchFamily="2" charset="2"/>
              <a:buChar char="q"/>
            </a:pPr>
            <a:r>
              <a:rPr lang="en-US" dirty="0" smtClean="0"/>
              <a:t>Slide 38 Assignment #6</a:t>
            </a:r>
          </a:p>
          <a:p>
            <a:pPr lvl="1">
              <a:buFont typeface="Wingdings" panose="05000000000000000000" pitchFamily="2" charset="2"/>
              <a:buChar char="q"/>
            </a:pPr>
            <a:r>
              <a:rPr lang="en-US" dirty="0" smtClean="0"/>
              <a:t>Slide 39 Assignment #7</a:t>
            </a:r>
          </a:p>
          <a:p>
            <a:pPr lvl="1">
              <a:buFont typeface="Wingdings" panose="05000000000000000000" pitchFamily="2" charset="2"/>
              <a:buChar char="q"/>
            </a:pPr>
            <a:endParaRPr lang="en-US" dirty="0" smtClean="0"/>
          </a:p>
          <a:p>
            <a:pPr lvl="1">
              <a:buFont typeface="Wingdings" panose="05000000000000000000" pitchFamily="2" charset="2"/>
              <a:buChar char="q"/>
            </a:pPr>
            <a:endParaRPr lang="en-US" dirty="0" smtClean="0"/>
          </a:p>
          <a:p>
            <a:pPr lvl="1">
              <a:buFont typeface="Wingdings" panose="05000000000000000000" pitchFamily="2" charset="2"/>
              <a:buChar char="q"/>
            </a:pPr>
            <a:endParaRPr lang="en-US" dirty="0" smtClean="0"/>
          </a:p>
          <a:p>
            <a:pPr lvl="1">
              <a:buFont typeface="Wingdings" panose="05000000000000000000" pitchFamily="2" charset="2"/>
              <a:buChar char="q"/>
            </a:pPr>
            <a:endParaRPr lang="en-US" dirty="0" smtClean="0"/>
          </a:p>
          <a:p>
            <a:pPr lvl="1">
              <a:buFont typeface="Wingdings" panose="05000000000000000000" pitchFamily="2" charset="2"/>
              <a:buChar char="q"/>
            </a:pPr>
            <a:endParaRPr lang="en-US" dirty="0"/>
          </a:p>
        </p:txBody>
      </p:sp>
    </p:spTree>
    <p:extLst>
      <p:ext uri="{BB962C8B-B14F-4D97-AF65-F5344CB8AC3E}">
        <p14:creationId xmlns:p14="http://schemas.microsoft.com/office/powerpoint/2010/main" val="1916888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Daily Attendance Requirements</a:t>
            </a:r>
            <a:endParaRPr lang="en-US" sz="4800" b="1" dirty="0"/>
          </a:p>
        </p:txBody>
      </p:sp>
      <p:sp>
        <p:nvSpPr>
          <p:cNvPr id="3" name="Content Placeholder 2"/>
          <p:cNvSpPr>
            <a:spLocks noGrp="1"/>
          </p:cNvSpPr>
          <p:nvPr>
            <p:ph idx="1"/>
          </p:nvPr>
        </p:nvSpPr>
        <p:spPr>
          <a:xfrm>
            <a:off x="400833" y="1741118"/>
            <a:ext cx="11336055" cy="4697260"/>
          </a:xfrm>
        </p:spPr>
        <p:txBody>
          <a:bodyPr>
            <a:normAutofit fontScale="77500" lnSpcReduction="20000"/>
          </a:bodyPr>
          <a:lstStyle/>
          <a:p>
            <a:pPr>
              <a:buNone/>
            </a:pPr>
            <a:endParaRPr lang="en-US" sz="2600" b="1" u="sng" dirty="0" smtClean="0"/>
          </a:p>
          <a:p>
            <a:pPr>
              <a:buNone/>
            </a:pPr>
            <a:r>
              <a:rPr lang="en-US" sz="2600" b="1" u="sng" dirty="0" smtClean="0">
                <a:solidFill>
                  <a:schemeClr val="tx1"/>
                </a:solidFill>
              </a:rPr>
              <a:t>A</a:t>
            </a:r>
            <a:r>
              <a:rPr lang="en-US" sz="2600" b="1" u="sng" dirty="0">
                <a:solidFill>
                  <a:schemeClr val="tx1"/>
                </a:solidFill>
              </a:rPr>
              <a:t>+ cadet teacher Time Clock</a:t>
            </a:r>
          </a:p>
          <a:p>
            <a:r>
              <a:rPr lang="en-US" sz="2300" dirty="0">
                <a:solidFill>
                  <a:schemeClr val="tx1"/>
                </a:solidFill>
              </a:rPr>
              <a:t>Cadets are required to clock-in using the Parkview A+ cadet teacher Time Clock.  This system is located on the homepage of the Parkview website </a:t>
            </a:r>
            <a:r>
              <a:rPr lang="en-US" sz="2300" dirty="0">
                <a:solidFill>
                  <a:schemeClr val="tx1"/>
                </a:solidFill>
                <a:hlinkClick r:id="rId2"/>
              </a:rPr>
              <a:t>http://sps.k12.mo.us/phs</a:t>
            </a:r>
            <a:r>
              <a:rPr lang="en-US" sz="2300" dirty="0">
                <a:solidFill>
                  <a:schemeClr val="tx1"/>
                </a:solidFill>
              </a:rPr>
              <a:t>.  Mrs. McDaniel will need to train you on this program prior to your first day of cadet teaching. </a:t>
            </a:r>
          </a:p>
          <a:p>
            <a:r>
              <a:rPr lang="en-US" sz="2300" dirty="0" smtClean="0">
                <a:solidFill>
                  <a:schemeClr val="tx1"/>
                </a:solidFill>
              </a:rPr>
              <a:t>Cadet </a:t>
            </a:r>
            <a:r>
              <a:rPr lang="en-US" sz="2300" dirty="0">
                <a:solidFill>
                  <a:schemeClr val="tx1"/>
                </a:solidFill>
              </a:rPr>
              <a:t>teachers placed at Parkview:</a:t>
            </a:r>
          </a:p>
          <a:p>
            <a:pPr lvl="1"/>
            <a:r>
              <a:rPr lang="en-US" sz="2300" dirty="0">
                <a:solidFill>
                  <a:schemeClr val="tx1"/>
                </a:solidFill>
              </a:rPr>
              <a:t>Clock in prior to the tardy bell each block and are in their assigned cadet teaching classrooms before the bell rings</a:t>
            </a:r>
          </a:p>
          <a:p>
            <a:pPr lvl="1"/>
            <a:r>
              <a:rPr lang="en-US" sz="2300" dirty="0">
                <a:solidFill>
                  <a:schemeClr val="tx1"/>
                </a:solidFill>
              </a:rPr>
              <a:t>Leave the assigned classroom 1-2 minutes prior to the end of class and clock out so you will not be late for your next class.</a:t>
            </a:r>
          </a:p>
          <a:p>
            <a:pPr lvl="1"/>
            <a:r>
              <a:rPr lang="en-US" sz="2300" dirty="0">
                <a:solidFill>
                  <a:schemeClr val="tx1"/>
                </a:solidFill>
              </a:rPr>
              <a:t>If you tutor the last block of the day you should not leave class early just clock out after the bell rings. </a:t>
            </a:r>
          </a:p>
          <a:p>
            <a:r>
              <a:rPr lang="en-US" sz="2300" dirty="0">
                <a:solidFill>
                  <a:schemeClr val="tx1"/>
                </a:solidFill>
              </a:rPr>
              <a:t>Cadet teachers placed at a Parkview elementary or middle school:</a:t>
            </a:r>
          </a:p>
          <a:p>
            <a:pPr lvl="1"/>
            <a:r>
              <a:rPr lang="en-US" sz="2300" dirty="0">
                <a:solidFill>
                  <a:schemeClr val="tx1"/>
                </a:solidFill>
              </a:rPr>
              <a:t>1</a:t>
            </a:r>
            <a:r>
              <a:rPr lang="en-US" sz="2300" baseline="30000" dirty="0">
                <a:solidFill>
                  <a:schemeClr val="tx1"/>
                </a:solidFill>
              </a:rPr>
              <a:t>st</a:t>
            </a:r>
            <a:r>
              <a:rPr lang="en-US" sz="2300" dirty="0">
                <a:solidFill>
                  <a:schemeClr val="tx1"/>
                </a:solidFill>
              </a:rPr>
              <a:t> and 2</a:t>
            </a:r>
            <a:r>
              <a:rPr lang="en-US" sz="2300" baseline="30000" dirty="0">
                <a:solidFill>
                  <a:schemeClr val="tx1"/>
                </a:solidFill>
              </a:rPr>
              <a:t>nd</a:t>
            </a:r>
            <a:r>
              <a:rPr lang="en-US" sz="2300" dirty="0">
                <a:solidFill>
                  <a:schemeClr val="tx1"/>
                </a:solidFill>
              </a:rPr>
              <a:t> block cadets to straight to your placements and clock in at the assigned computer.</a:t>
            </a:r>
          </a:p>
          <a:p>
            <a:pPr lvl="1"/>
            <a:r>
              <a:rPr lang="en-US" sz="2300" dirty="0">
                <a:solidFill>
                  <a:schemeClr val="tx1"/>
                </a:solidFill>
              </a:rPr>
              <a:t>All other blocks will remain in your previous class until the bell rings then make sure you are out of the building before the tardy bell rings.</a:t>
            </a:r>
          </a:p>
          <a:p>
            <a:pPr lvl="1"/>
            <a:r>
              <a:rPr lang="en-US" sz="2300" dirty="0">
                <a:solidFill>
                  <a:schemeClr val="tx1"/>
                </a:solidFill>
              </a:rPr>
              <a:t>You have 10-15 minutes to drive to your placement and get clocked in so we can verify your attendance. </a:t>
            </a:r>
          </a:p>
          <a:p>
            <a:pPr lvl="1"/>
            <a:r>
              <a:rPr lang="en-US" sz="2300" dirty="0">
                <a:solidFill>
                  <a:schemeClr val="tx1"/>
                </a:solidFill>
              </a:rPr>
              <a:t>Leave your off campus site 10-15 minutes early to ensure you make it back to your next class on time. </a:t>
            </a:r>
          </a:p>
          <a:p>
            <a:endParaRPr lang="en-US" dirty="0">
              <a:solidFill>
                <a:schemeClr val="tx1"/>
              </a:solidFill>
            </a:endParaRPr>
          </a:p>
        </p:txBody>
      </p:sp>
    </p:spTree>
    <p:extLst>
      <p:ext uri="{BB962C8B-B14F-4D97-AF65-F5344CB8AC3E}">
        <p14:creationId xmlns:p14="http://schemas.microsoft.com/office/powerpoint/2010/main" val="28193481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Section 2          Learning Styles</a:t>
            </a:r>
            <a:endParaRPr lang="en-US" b="1" dirty="0"/>
          </a:p>
        </p:txBody>
      </p:sp>
      <p:sp>
        <p:nvSpPr>
          <p:cNvPr id="4" name="Text Placeholder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176786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Learning Style Facts</a:t>
            </a:r>
            <a:endParaRPr lang="en-US" dirty="0"/>
          </a:p>
        </p:txBody>
      </p:sp>
      <p:sp>
        <p:nvSpPr>
          <p:cNvPr id="5" name="Content Placeholder 4"/>
          <p:cNvSpPr>
            <a:spLocks noGrp="1"/>
          </p:cNvSpPr>
          <p:nvPr>
            <p:ph idx="1"/>
          </p:nvPr>
        </p:nvSpPr>
        <p:spPr/>
        <p:txBody>
          <a:bodyPr>
            <a:normAutofit/>
          </a:bodyPr>
          <a:lstStyle/>
          <a:p>
            <a:pPr fontAlgn="base"/>
            <a:r>
              <a:rPr lang="en-US" dirty="0">
                <a:solidFill>
                  <a:schemeClr val="tx1"/>
                </a:solidFill>
              </a:rPr>
              <a:t>Students learn best in many different ways.  These different ways of learning are called learning styles.  Once you know the characteristics of the different learning styles it is easy to determine your own and others best methods of learning.  When you understand your learning style, you are more likely to know how to meet your own learning needs and the needs of the students you work with</a:t>
            </a:r>
            <a:r>
              <a:rPr lang="en-US" dirty="0" smtClean="0">
                <a:solidFill>
                  <a:schemeClr val="tx1"/>
                </a:solidFill>
              </a:rPr>
              <a:t>.</a:t>
            </a:r>
            <a:endParaRPr lang="en-US" dirty="0">
              <a:solidFill>
                <a:schemeClr val="tx1"/>
              </a:solidFill>
            </a:endParaRPr>
          </a:p>
          <a:p>
            <a:pPr fontAlgn="base"/>
            <a:r>
              <a:rPr lang="en-US" dirty="0">
                <a:solidFill>
                  <a:schemeClr val="tx1"/>
                </a:solidFill>
              </a:rPr>
              <a:t>Students who are matched with teachers/tutors of the same learning styles learn best.  Students who can accurately predict their teachers’ learning/teaching styles learn better than students who cannot make this prediction.</a:t>
            </a:r>
          </a:p>
          <a:p>
            <a:pPr fontAlgn="base"/>
            <a:r>
              <a:rPr lang="en-US" dirty="0" smtClean="0">
                <a:solidFill>
                  <a:schemeClr val="tx1"/>
                </a:solidFill>
              </a:rPr>
              <a:t>A </a:t>
            </a:r>
            <a:r>
              <a:rPr lang="en-US" dirty="0">
                <a:solidFill>
                  <a:schemeClr val="tx1"/>
                </a:solidFill>
              </a:rPr>
              <a:t>student’s learning style tends to be the same no matter what the subject area.</a:t>
            </a:r>
          </a:p>
          <a:p>
            <a:pPr fontAlgn="base"/>
            <a:r>
              <a:rPr lang="en-US" dirty="0" smtClean="0">
                <a:solidFill>
                  <a:schemeClr val="tx1"/>
                </a:solidFill>
              </a:rPr>
              <a:t>A </a:t>
            </a:r>
            <a:r>
              <a:rPr lang="en-US" dirty="0">
                <a:solidFill>
                  <a:schemeClr val="tx1"/>
                </a:solidFill>
              </a:rPr>
              <a:t>key to quick learning and memory is to change the information to be learned into the form that the brain can learn the easiest. </a:t>
            </a:r>
          </a:p>
        </p:txBody>
      </p:sp>
    </p:spTree>
    <p:extLst>
      <p:ext uri="{BB962C8B-B14F-4D97-AF65-F5344CB8AC3E}">
        <p14:creationId xmlns:p14="http://schemas.microsoft.com/office/powerpoint/2010/main" val="17008884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Assignment #2</a:t>
            </a:r>
            <a:br>
              <a:rPr lang="en-US" sz="4800" b="1" dirty="0" smtClean="0"/>
            </a:br>
            <a:r>
              <a:rPr lang="en-US" sz="4800" b="1" dirty="0" smtClean="0"/>
              <a:t>Learning Styles</a:t>
            </a:r>
            <a:endParaRPr lang="en-US" sz="4800" b="1" dirty="0"/>
          </a:p>
        </p:txBody>
      </p:sp>
      <p:sp>
        <p:nvSpPr>
          <p:cNvPr id="3" name="Content Placeholder 2"/>
          <p:cNvSpPr>
            <a:spLocks noGrp="1"/>
          </p:cNvSpPr>
          <p:nvPr>
            <p:ph idx="1"/>
          </p:nvPr>
        </p:nvSpPr>
        <p:spPr/>
        <p:txBody>
          <a:bodyPr>
            <a:normAutofit/>
          </a:bodyPr>
          <a:lstStyle/>
          <a:p>
            <a:r>
              <a:rPr lang="en-US" sz="4400" dirty="0" smtClean="0">
                <a:solidFill>
                  <a:schemeClr val="tx1"/>
                </a:solidFill>
              </a:rPr>
              <a:t>Complete the Learning Styles Quiz</a:t>
            </a:r>
          </a:p>
          <a:p>
            <a:pPr marL="45720" indent="0">
              <a:buNone/>
            </a:pPr>
            <a:r>
              <a:rPr lang="en-US" sz="4400" dirty="0" smtClean="0">
                <a:solidFill>
                  <a:schemeClr val="tx1"/>
                </a:solidFill>
              </a:rPr>
              <a:t>* This assignment is worth 10 points*</a:t>
            </a:r>
          </a:p>
        </p:txBody>
      </p:sp>
    </p:spTree>
    <p:extLst>
      <p:ext uri="{BB962C8B-B14F-4D97-AF65-F5344CB8AC3E}">
        <p14:creationId xmlns:p14="http://schemas.microsoft.com/office/powerpoint/2010/main" val="15069409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b="1" dirty="0" smtClean="0"/>
              <a:t>Assignment #3</a:t>
            </a:r>
            <a:br>
              <a:rPr lang="en-US" sz="4800" b="1" dirty="0" smtClean="0"/>
            </a:br>
            <a:r>
              <a:rPr lang="en-US" sz="4800" b="1" dirty="0" smtClean="0"/>
              <a:t>Left Brain/Right Brain</a:t>
            </a:r>
            <a:endParaRPr lang="en-US" sz="4800" b="1" dirty="0"/>
          </a:p>
        </p:txBody>
      </p:sp>
      <p:sp>
        <p:nvSpPr>
          <p:cNvPr id="3" name="Content Placeholder 2"/>
          <p:cNvSpPr>
            <a:spLocks noGrp="1"/>
          </p:cNvSpPr>
          <p:nvPr>
            <p:ph idx="1"/>
          </p:nvPr>
        </p:nvSpPr>
        <p:spPr/>
        <p:txBody>
          <a:bodyPr>
            <a:normAutofit/>
          </a:bodyPr>
          <a:lstStyle/>
          <a:p>
            <a:r>
              <a:rPr lang="en-US" sz="3600" dirty="0" smtClean="0">
                <a:solidFill>
                  <a:schemeClr val="tx1"/>
                </a:solidFill>
              </a:rPr>
              <a:t>Canvas:</a:t>
            </a:r>
          </a:p>
          <a:p>
            <a:pPr marL="45720" indent="0">
              <a:buNone/>
            </a:pPr>
            <a:r>
              <a:rPr lang="en-US" sz="3600" dirty="0" smtClean="0">
                <a:solidFill>
                  <a:schemeClr val="tx1"/>
                </a:solidFill>
              </a:rPr>
              <a:t>Complete the Left Brain/Right Brain Article &amp; Quiz Activity</a:t>
            </a:r>
          </a:p>
          <a:p>
            <a:pPr marL="45720" indent="0">
              <a:buNone/>
            </a:pPr>
            <a:r>
              <a:rPr lang="en-US" sz="3600" dirty="0" smtClean="0">
                <a:solidFill>
                  <a:schemeClr val="tx1"/>
                </a:solidFill>
              </a:rPr>
              <a:t>*This assignment is worth 10 points*</a:t>
            </a:r>
            <a:endParaRPr lang="en-US" sz="3600" dirty="0">
              <a:solidFill>
                <a:schemeClr val="tx1"/>
              </a:solidFill>
            </a:endParaRPr>
          </a:p>
        </p:txBody>
      </p:sp>
    </p:spTree>
    <p:extLst>
      <p:ext uri="{BB962C8B-B14F-4D97-AF65-F5344CB8AC3E}">
        <p14:creationId xmlns:p14="http://schemas.microsoft.com/office/powerpoint/2010/main" val="29084022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Left Brain Summary</a:t>
            </a:r>
            <a:endParaRPr lang="en-US" sz="4800" b="1" dirty="0"/>
          </a:p>
        </p:txBody>
      </p:sp>
      <p:sp>
        <p:nvSpPr>
          <p:cNvPr id="3" name="Content Placeholder 2"/>
          <p:cNvSpPr>
            <a:spLocks noGrp="1"/>
          </p:cNvSpPr>
          <p:nvPr>
            <p:ph idx="1"/>
          </p:nvPr>
        </p:nvSpPr>
        <p:spPr/>
        <p:txBody>
          <a:bodyPr>
            <a:normAutofit/>
          </a:bodyPr>
          <a:lstStyle/>
          <a:p>
            <a:pPr fontAlgn="base"/>
            <a:r>
              <a:rPr lang="en-US" sz="3200" dirty="0">
                <a:solidFill>
                  <a:schemeClr val="tx1"/>
                </a:solidFill>
              </a:rPr>
              <a:t>Prefers lecture &amp; discussion with note taking</a:t>
            </a:r>
          </a:p>
          <a:p>
            <a:pPr fontAlgn="base"/>
            <a:r>
              <a:rPr lang="en-US" sz="3200" dirty="0" smtClean="0">
                <a:solidFill>
                  <a:schemeClr val="tx1"/>
                </a:solidFill>
              </a:rPr>
              <a:t>Uses </a:t>
            </a:r>
            <a:r>
              <a:rPr lang="en-US" sz="3200" dirty="0">
                <a:solidFill>
                  <a:schemeClr val="tx1"/>
                </a:solidFill>
              </a:rPr>
              <a:t>outlines and time schedules</a:t>
            </a:r>
          </a:p>
          <a:p>
            <a:pPr fontAlgn="base"/>
            <a:r>
              <a:rPr lang="en-US" sz="3200" dirty="0" smtClean="0">
                <a:solidFill>
                  <a:schemeClr val="tx1"/>
                </a:solidFill>
              </a:rPr>
              <a:t>Utilize </a:t>
            </a:r>
            <a:r>
              <a:rPr lang="en-US" sz="3200" dirty="0">
                <a:solidFill>
                  <a:schemeClr val="tx1"/>
                </a:solidFill>
              </a:rPr>
              <a:t>independent work</a:t>
            </a:r>
          </a:p>
          <a:p>
            <a:pPr fontAlgn="base"/>
            <a:r>
              <a:rPr lang="en-US" sz="3200" dirty="0" smtClean="0">
                <a:solidFill>
                  <a:schemeClr val="tx1"/>
                </a:solidFill>
              </a:rPr>
              <a:t>More </a:t>
            </a:r>
            <a:r>
              <a:rPr lang="en-US" sz="3200" dirty="0">
                <a:solidFill>
                  <a:schemeClr val="tx1"/>
                </a:solidFill>
              </a:rPr>
              <a:t>research and independent writing is preferred</a:t>
            </a:r>
          </a:p>
          <a:p>
            <a:pPr fontAlgn="base"/>
            <a:r>
              <a:rPr lang="en-US" sz="3200" dirty="0" smtClean="0">
                <a:solidFill>
                  <a:schemeClr val="tx1"/>
                </a:solidFill>
              </a:rPr>
              <a:t>Prefer </a:t>
            </a:r>
            <a:r>
              <a:rPr lang="en-US" sz="3200" dirty="0">
                <a:solidFill>
                  <a:schemeClr val="tx1"/>
                </a:solidFill>
              </a:rPr>
              <a:t>quiet, organized and structured classrooms.</a:t>
            </a:r>
          </a:p>
          <a:p>
            <a:pPr fontAlgn="base"/>
            <a:r>
              <a:rPr lang="en-US" sz="3200" dirty="0" smtClean="0">
                <a:solidFill>
                  <a:schemeClr val="tx1"/>
                </a:solidFill>
              </a:rPr>
              <a:t>Usually </a:t>
            </a:r>
            <a:r>
              <a:rPr lang="en-US" sz="3200" dirty="0">
                <a:solidFill>
                  <a:schemeClr val="tx1"/>
                </a:solidFill>
              </a:rPr>
              <a:t>have large vocabularies</a:t>
            </a:r>
          </a:p>
          <a:p>
            <a:endParaRPr lang="en-US" dirty="0"/>
          </a:p>
        </p:txBody>
      </p:sp>
    </p:spTree>
    <p:extLst>
      <p:ext uri="{BB962C8B-B14F-4D97-AF65-F5344CB8AC3E}">
        <p14:creationId xmlns:p14="http://schemas.microsoft.com/office/powerpoint/2010/main" val="22305175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Right Brain Summary</a:t>
            </a:r>
            <a:endParaRPr lang="en-US" sz="4800" b="1" dirty="0"/>
          </a:p>
        </p:txBody>
      </p:sp>
      <p:sp>
        <p:nvSpPr>
          <p:cNvPr id="3" name="Content Placeholder 2"/>
          <p:cNvSpPr>
            <a:spLocks noGrp="1"/>
          </p:cNvSpPr>
          <p:nvPr>
            <p:ph idx="1"/>
          </p:nvPr>
        </p:nvSpPr>
        <p:spPr/>
        <p:txBody>
          <a:bodyPr>
            <a:normAutofit fontScale="92500"/>
          </a:bodyPr>
          <a:lstStyle/>
          <a:p>
            <a:pPr fontAlgn="base"/>
            <a:r>
              <a:rPr lang="en-US" sz="3600" dirty="0">
                <a:solidFill>
                  <a:schemeClr val="tx1"/>
                </a:solidFill>
              </a:rPr>
              <a:t>Generally prefer hands-on activities</a:t>
            </a:r>
          </a:p>
          <a:p>
            <a:pPr fontAlgn="base"/>
            <a:r>
              <a:rPr lang="en-US" sz="3600" dirty="0" smtClean="0">
                <a:solidFill>
                  <a:schemeClr val="tx1"/>
                </a:solidFill>
              </a:rPr>
              <a:t>Enjoys </a:t>
            </a:r>
            <a:r>
              <a:rPr lang="en-US" sz="3600" dirty="0">
                <a:solidFill>
                  <a:schemeClr val="tx1"/>
                </a:solidFill>
              </a:rPr>
              <a:t>visuals and music incorporated in the lessons</a:t>
            </a:r>
          </a:p>
          <a:p>
            <a:pPr fontAlgn="base"/>
            <a:r>
              <a:rPr lang="en-US" sz="3600" dirty="0" smtClean="0">
                <a:solidFill>
                  <a:schemeClr val="tx1"/>
                </a:solidFill>
              </a:rPr>
              <a:t>Like </a:t>
            </a:r>
            <a:r>
              <a:rPr lang="en-US" sz="3600" dirty="0">
                <a:solidFill>
                  <a:schemeClr val="tx1"/>
                </a:solidFill>
              </a:rPr>
              <a:t>group work and projects</a:t>
            </a:r>
          </a:p>
          <a:p>
            <a:pPr fontAlgn="base"/>
            <a:r>
              <a:rPr lang="en-US" sz="3600" dirty="0" smtClean="0">
                <a:solidFill>
                  <a:schemeClr val="tx1"/>
                </a:solidFill>
              </a:rPr>
              <a:t>Thrive </a:t>
            </a:r>
            <a:r>
              <a:rPr lang="en-US" sz="3600" dirty="0">
                <a:solidFill>
                  <a:schemeClr val="tx1"/>
                </a:solidFill>
              </a:rPr>
              <a:t>in a busy and active classroom setting</a:t>
            </a:r>
          </a:p>
          <a:p>
            <a:pPr fontAlgn="base"/>
            <a:r>
              <a:rPr lang="en-US" sz="3600" dirty="0" smtClean="0">
                <a:solidFill>
                  <a:schemeClr val="tx1"/>
                </a:solidFill>
              </a:rPr>
              <a:t>Usually </a:t>
            </a:r>
            <a:r>
              <a:rPr lang="en-US" sz="3600" dirty="0">
                <a:solidFill>
                  <a:schemeClr val="tx1"/>
                </a:solidFill>
              </a:rPr>
              <a:t>have materials and books scattered all over</a:t>
            </a:r>
          </a:p>
          <a:p>
            <a:pPr fontAlgn="base"/>
            <a:r>
              <a:rPr lang="en-US" sz="3600" dirty="0" smtClean="0">
                <a:solidFill>
                  <a:schemeClr val="tx1"/>
                </a:solidFill>
              </a:rPr>
              <a:t>Prefer </a:t>
            </a:r>
            <a:r>
              <a:rPr lang="en-US" sz="3600" dirty="0">
                <a:solidFill>
                  <a:schemeClr val="tx1"/>
                </a:solidFill>
              </a:rPr>
              <a:t>to create rather an research and write</a:t>
            </a:r>
          </a:p>
          <a:p>
            <a:endParaRPr lang="en-US" dirty="0"/>
          </a:p>
        </p:txBody>
      </p:sp>
    </p:spTree>
    <p:extLst>
      <p:ext uri="{BB962C8B-B14F-4D97-AF65-F5344CB8AC3E}">
        <p14:creationId xmlns:p14="http://schemas.microsoft.com/office/powerpoint/2010/main" val="31928822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Assignment #4 </a:t>
            </a:r>
            <a:endParaRPr lang="en-US" sz="4800" b="1" dirty="0"/>
          </a:p>
        </p:txBody>
      </p:sp>
      <p:sp>
        <p:nvSpPr>
          <p:cNvPr id="3" name="Content Placeholder 2"/>
          <p:cNvSpPr>
            <a:spLocks noGrp="1"/>
          </p:cNvSpPr>
          <p:nvPr>
            <p:ph idx="1"/>
          </p:nvPr>
        </p:nvSpPr>
        <p:spPr/>
        <p:txBody>
          <a:bodyPr>
            <a:normAutofit/>
          </a:bodyPr>
          <a:lstStyle/>
          <a:p>
            <a:r>
              <a:rPr lang="en-US" sz="3600" dirty="0" smtClean="0">
                <a:solidFill>
                  <a:schemeClr val="tx1"/>
                </a:solidFill>
              </a:rPr>
              <a:t>Take the Self-Assessment of Modality Strengths Quiz to see if you are a Visual, Auditory, or Kinesthetic Learner</a:t>
            </a:r>
          </a:p>
          <a:p>
            <a:pPr marL="45720" indent="0">
              <a:buNone/>
            </a:pPr>
            <a:r>
              <a:rPr lang="en-US" sz="3600" dirty="0" smtClean="0">
                <a:solidFill>
                  <a:schemeClr val="tx1"/>
                </a:solidFill>
              </a:rPr>
              <a:t>*This assignment is worth 10 points*</a:t>
            </a:r>
          </a:p>
        </p:txBody>
      </p:sp>
    </p:spTree>
    <p:extLst>
      <p:ext uri="{BB962C8B-B14F-4D97-AF65-F5344CB8AC3E}">
        <p14:creationId xmlns:p14="http://schemas.microsoft.com/office/powerpoint/2010/main" val="3847732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8308" y="1543833"/>
            <a:ext cx="11298476" cy="4038600"/>
          </a:xfrm>
        </p:spPr>
        <p:txBody>
          <a:bodyPr>
            <a:normAutofit fontScale="92500" lnSpcReduction="20000"/>
          </a:bodyPr>
          <a:lstStyle/>
          <a:p>
            <a:pPr marL="45720" indent="0" algn="ctr">
              <a:buNone/>
            </a:pPr>
            <a:r>
              <a:rPr lang="en-US" sz="6000" b="1" dirty="0"/>
              <a:t>The next slide list characteristics of the three different learning styles.  This will help you to identify the way your students will learn best.</a:t>
            </a:r>
          </a:p>
          <a:p>
            <a:pPr marL="45720" indent="0">
              <a:buNone/>
            </a:pPr>
            <a:r>
              <a:rPr lang="en-US" dirty="0"/>
              <a:t/>
            </a:r>
            <a:br>
              <a:rPr lang="en-US" dirty="0"/>
            </a:br>
            <a:endParaRPr lang="en-US" dirty="0"/>
          </a:p>
        </p:txBody>
      </p:sp>
    </p:spTree>
    <p:extLst>
      <p:ext uri="{BB962C8B-B14F-4D97-AF65-F5344CB8AC3E}">
        <p14:creationId xmlns:p14="http://schemas.microsoft.com/office/powerpoint/2010/main" val="40990815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0" y="334027"/>
            <a:ext cx="9875520" cy="1356360"/>
          </a:xfrm>
        </p:spPr>
        <p:txBody>
          <a:bodyPr/>
          <a:lstStyle/>
          <a:p>
            <a:r>
              <a:rPr lang="en-US" b="1" dirty="0" smtClean="0"/>
              <a:t>Characteristics of Learning Styles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19767620"/>
              </p:ext>
            </p:extLst>
          </p:nvPr>
        </p:nvGraphicFramePr>
        <p:xfrm>
          <a:off x="1158240" y="1590179"/>
          <a:ext cx="9875520" cy="4898307"/>
        </p:xfrm>
        <a:graphic>
          <a:graphicData uri="http://schemas.openxmlformats.org/drawingml/2006/table">
            <a:tbl>
              <a:tblPr/>
              <a:tblGrid>
                <a:gridCol w="3291840"/>
                <a:gridCol w="3291840"/>
                <a:gridCol w="3291840"/>
              </a:tblGrid>
              <a:tr h="248744">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VISUAL</a:t>
                      </a:r>
                      <a:endParaRPr lang="en-US" sz="1200" dirty="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AUDITORY</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KINESTHETIC</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422186">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Observes rather than talks</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Talks to self aloud</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Likes physical rewards</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422186">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Organized approach with tasks</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Enjoys talking</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In motion most of the time</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48744">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Likes to read</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Easily distracted</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Likes to touch people</a:t>
                      </a:r>
                      <a:endParaRPr lang="en-US" sz="1200" dirty="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48744">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Usually a good speller</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Dislikes written directions</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Taps pencil or taps foot </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48744">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Memorizes by seeing</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Reads to memorize steps</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Enjoys doing activities</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48744">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Not too distractible</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Enjoys music</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is not a priority</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422186">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Dislikes verbal directions</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Whispers to self while reading</a:t>
                      </a:r>
                      <a:endParaRPr lang="en-US" sz="1200" dirty="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Not usually a good speller</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422186">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Good handwriting</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Hums or sings while working</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Willing to try new things</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422186">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Remembers faces</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Outgoing by nature</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Expresses emotions physically</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48744">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Uses advanced planning</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Enjoys listening activities </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Dresses for comfort</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90909">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Quiet by nature</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fontAlgn="t"/>
                      <a:r>
                        <a:rPr lang="en-US" sz="1200">
                          <a:effectLst/>
                        </a:rPr>
                        <a:t> </a:t>
                      </a: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Enjoys handling objects</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90909">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Meticulous</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fontAlgn="t"/>
                      <a:r>
                        <a:rPr lang="en-US" sz="1200">
                          <a:effectLst/>
                        </a:rPr>
                        <a:t> </a:t>
                      </a: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Likes to build</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90909">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Neat in appearance</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fontAlgn="t"/>
                      <a:r>
                        <a:rPr lang="en-US" sz="1200">
                          <a:effectLst/>
                        </a:rPr>
                        <a:t> </a:t>
                      </a: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Enjoys drawing</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422186">
                <a:tc>
                  <a:txBody>
                    <a:bodyPr/>
                    <a:lstStyle/>
                    <a:p>
                      <a:pPr algn="ctr" rtl="0" fontAlgn="t">
                        <a:spcBef>
                          <a:spcPts val="0"/>
                        </a:spcBef>
                        <a:spcAft>
                          <a:spcPts val="0"/>
                        </a:spcAft>
                      </a:pPr>
                      <a:r>
                        <a:rPr lang="en-US" sz="1000" b="0" i="0" u="none" strike="noStrike">
                          <a:solidFill>
                            <a:srgbClr val="000000"/>
                          </a:solidFill>
                          <a:effectLst/>
                          <a:latin typeface="Calibri" panose="020F0502020204030204" pitchFamily="34" charset="0"/>
                        </a:rPr>
                        <a:t>Notices detail</a:t>
                      </a:r>
                      <a:endParaRPr lang="en-US" sz="120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fontAlgn="t"/>
                      <a:r>
                        <a:rPr lang="en-US" sz="1200">
                          <a:effectLst/>
                        </a:rPr>
                        <a:t> </a:t>
                      </a: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0" i="0" u="none" strike="noStrike" dirty="0">
                          <a:solidFill>
                            <a:srgbClr val="000000"/>
                          </a:solidFill>
                          <a:effectLst/>
                          <a:latin typeface="Calibri" panose="020F0502020204030204" pitchFamily="34" charset="0"/>
                        </a:rPr>
                        <a:t>Often moves others objects</a:t>
                      </a:r>
                      <a:endParaRPr lang="en-US" sz="1200" dirty="0">
                        <a:effectLst/>
                      </a:endParaRPr>
                    </a:p>
                  </a:txBody>
                  <a:tcPr marL="26431" marR="26431" marT="31717" marB="31717">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374653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323" y="4592877"/>
            <a:ext cx="9875520" cy="1588718"/>
          </a:xfrm>
        </p:spPr>
        <p:txBody>
          <a:bodyPr>
            <a:noAutofit/>
          </a:bodyPr>
          <a:lstStyle/>
          <a:p>
            <a:r>
              <a:rPr lang="en-US" sz="2400" b="1" dirty="0" smtClean="0"/>
              <a:t>Helpful Hint: </a:t>
            </a:r>
            <a:r>
              <a:rPr lang="en-US" sz="2400" b="1" dirty="0"/>
              <a:t>If the classroom teacher uses one method of teaching the objective you might try an alternative method that uses a different learning style.  Remember the more ways they learn the information the better understanding they will have of it. </a:t>
            </a:r>
          </a:p>
        </p:txBody>
      </p:sp>
      <p:sp>
        <p:nvSpPr>
          <p:cNvPr id="3" name="Content Placeholder 2"/>
          <p:cNvSpPr>
            <a:spLocks noGrp="1"/>
          </p:cNvSpPr>
          <p:nvPr>
            <p:ph idx="1"/>
          </p:nvPr>
        </p:nvSpPr>
        <p:spPr>
          <a:xfrm>
            <a:off x="479120" y="554277"/>
            <a:ext cx="9872871" cy="4038600"/>
          </a:xfrm>
        </p:spPr>
        <p:txBody>
          <a:bodyPr>
            <a:normAutofit/>
          </a:bodyPr>
          <a:lstStyle/>
          <a:p>
            <a:pPr marL="45720" indent="0">
              <a:buNone/>
            </a:pPr>
            <a:r>
              <a:rPr lang="en-US" sz="4400" b="1" dirty="0">
                <a:solidFill>
                  <a:schemeClr val="tx1"/>
                </a:solidFill>
              </a:rPr>
              <a:t>The following slide lists suggested aids for learning styles.  If you have difficulty coming up with an activity that best meets the needs of the student you are working with this will be a good resource for you. </a:t>
            </a:r>
            <a:endParaRPr lang="en-US" sz="4400" dirty="0">
              <a:solidFill>
                <a:schemeClr val="tx1"/>
              </a:solidFill>
            </a:endParaRPr>
          </a:p>
        </p:txBody>
      </p:sp>
    </p:spTree>
    <p:extLst>
      <p:ext uri="{BB962C8B-B14F-4D97-AF65-F5344CB8AC3E}">
        <p14:creationId xmlns:p14="http://schemas.microsoft.com/office/powerpoint/2010/main" val="3996011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OBJECTIVE:</a:t>
            </a:r>
            <a:endParaRPr lang="en-US" sz="4800" b="1" dirty="0"/>
          </a:p>
        </p:txBody>
      </p:sp>
      <p:sp>
        <p:nvSpPr>
          <p:cNvPr id="3" name="Content Placeholder 2"/>
          <p:cNvSpPr>
            <a:spLocks noGrp="1"/>
          </p:cNvSpPr>
          <p:nvPr>
            <p:ph idx="1"/>
          </p:nvPr>
        </p:nvSpPr>
        <p:spPr/>
        <p:txBody>
          <a:bodyPr>
            <a:normAutofit/>
          </a:bodyPr>
          <a:lstStyle/>
          <a:p>
            <a:pPr fontAlgn="base"/>
            <a:r>
              <a:rPr lang="en-US" dirty="0">
                <a:solidFill>
                  <a:schemeClr val="tx1"/>
                </a:solidFill>
              </a:rPr>
              <a:t>Develop an awareness and appreciation of the A+ Tutoring course and processes.</a:t>
            </a:r>
          </a:p>
          <a:p>
            <a:pPr fontAlgn="base"/>
            <a:r>
              <a:rPr lang="en-US" dirty="0">
                <a:solidFill>
                  <a:schemeClr val="tx1"/>
                </a:solidFill>
              </a:rPr>
              <a:t>Discover the opportunities to complete your 50 hours of tutoring</a:t>
            </a:r>
            <a:r>
              <a:rPr lang="en-US" dirty="0" smtClean="0">
                <a:solidFill>
                  <a:schemeClr val="tx1"/>
                </a:solidFill>
              </a:rPr>
              <a:t>.</a:t>
            </a:r>
            <a:r>
              <a:rPr lang="en-US" dirty="0"/>
              <a:t/>
            </a:r>
            <a:br>
              <a:rPr lang="en-US" dirty="0"/>
            </a:br>
            <a:endParaRPr lang="en-US" dirty="0" smtClean="0"/>
          </a:p>
          <a:p>
            <a:pPr marL="45720" indent="0" fontAlgn="base">
              <a:buNone/>
            </a:pPr>
            <a:r>
              <a:rPr lang="en-US" sz="2400" b="1" dirty="0" smtClean="0"/>
              <a:t>WHY </a:t>
            </a:r>
            <a:r>
              <a:rPr lang="en-US" sz="2400" b="1" dirty="0"/>
              <a:t>ARE WE DOING THIS</a:t>
            </a:r>
            <a:r>
              <a:rPr lang="en-US" sz="2400" b="1" dirty="0" smtClean="0"/>
              <a:t>?</a:t>
            </a:r>
          </a:p>
          <a:p>
            <a:pPr fontAlgn="base"/>
            <a:r>
              <a:rPr lang="en-US" dirty="0" smtClean="0">
                <a:solidFill>
                  <a:schemeClr val="tx1"/>
                </a:solidFill>
              </a:rPr>
              <a:t>So </a:t>
            </a:r>
            <a:r>
              <a:rPr lang="en-US" dirty="0">
                <a:solidFill>
                  <a:schemeClr val="tx1"/>
                </a:solidFill>
              </a:rPr>
              <a:t>you realize that being a successful tutor doesn’t “just happen.”  There are very specific processes that must be followed to ensure “YOUR STUDENTS” LEARN</a:t>
            </a:r>
            <a:r>
              <a:rPr lang="en-US" dirty="0" smtClean="0">
                <a:solidFill>
                  <a:schemeClr val="tx1"/>
                </a:solidFill>
              </a:rPr>
              <a:t>.</a:t>
            </a:r>
          </a:p>
          <a:p>
            <a:pPr fontAlgn="base"/>
            <a:r>
              <a:rPr lang="en-US" dirty="0" smtClean="0">
                <a:solidFill>
                  <a:schemeClr val="tx1"/>
                </a:solidFill>
              </a:rPr>
              <a:t>So </a:t>
            </a:r>
            <a:r>
              <a:rPr lang="en-US" dirty="0">
                <a:solidFill>
                  <a:schemeClr val="tx1"/>
                </a:solidFill>
              </a:rPr>
              <a:t>you understand that being a successful tutor doesn’t just happen because you show up!  Tutoring is a job.  To be good you must work at it and develop processes.</a:t>
            </a:r>
          </a:p>
          <a:p>
            <a:pPr fontAlgn="base"/>
            <a:r>
              <a:rPr lang="en-US" dirty="0" smtClean="0">
                <a:solidFill>
                  <a:schemeClr val="tx1"/>
                </a:solidFill>
              </a:rPr>
              <a:t>So </a:t>
            </a:r>
            <a:r>
              <a:rPr lang="en-US" dirty="0">
                <a:solidFill>
                  <a:schemeClr val="tx1"/>
                </a:solidFill>
              </a:rPr>
              <a:t>you will get all of your questions answered and you will have full knowledge of A+ Tutoring and what your tutoring experience will be IF you are successful!</a:t>
            </a:r>
          </a:p>
          <a:p>
            <a:endParaRPr lang="en-US" dirty="0"/>
          </a:p>
        </p:txBody>
      </p:sp>
    </p:spTree>
    <p:extLst>
      <p:ext uri="{BB962C8B-B14F-4D97-AF65-F5344CB8AC3E}">
        <p14:creationId xmlns:p14="http://schemas.microsoft.com/office/powerpoint/2010/main" val="1327135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4132"/>
            <a:ext cx="9875520" cy="1356360"/>
          </a:xfrm>
        </p:spPr>
        <p:txBody>
          <a:bodyPr/>
          <a:lstStyle/>
          <a:p>
            <a:pPr algn="ctr"/>
            <a:r>
              <a:rPr lang="en-US" b="1" dirty="0" smtClean="0"/>
              <a:t>Suggested Aids for Learning Styles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38350001"/>
              </p:ext>
            </p:extLst>
          </p:nvPr>
        </p:nvGraphicFramePr>
        <p:xfrm>
          <a:off x="1142999" y="1740492"/>
          <a:ext cx="9875520" cy="4860725"/>
        </p:xfrm>
        <a:graphic>
          <a:graphicData uri="http://schemas.openxmlformats.org/drawingml/2006/table">
            <a:tbl>
              <a:tblPr/>
              <a:tblGrid>
                <a:gridCol w="3291840"/>
                <a:gridCol w="3291840"/>
                <a:gridCol w="3291840"/>
              </a:tblGrid>
              <a:tr h="23074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VISUAL</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AUDITORY</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KINESTHETIC</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39339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Form pictures in your mind</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Use tapes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Pace /walk as you study</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39339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Take notes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Watch TV/movies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Physically doing something</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3074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See parts of words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Listen to music</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Repeating a motion</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3074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Use notebooks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Speak or have speakers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Role play</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3074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Use color codes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Make up rhymes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Exercise</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3074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Use study cards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Make up poems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Dance</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3074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Use photographs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Read aloud</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Write</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39339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Use pictures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Talk to yourself</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Write on surface with finger</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3074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Watch tv/movies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Repeat things orally</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Take notes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3074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Use charts and graphs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use rhythmic sounds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Write lists repeatedly</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3074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Use maps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Have discussions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Use tangible objects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39339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Demonstrate</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Listen carefully</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Have stress toys to squeeze</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72367">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Draw or use drawings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Use oral directions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fontAlgn="t"/>
                      <a:r>
                        <a:rPr lang="en-US" sz="1100">
                          <a:effectLst/>
                        </a:rPr>
                        <a:t> </a:t>
                      </a: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72367">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Use exhibits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Sound out words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fontAlgn="t"/>
                      <a:r>
                        <a:rPr lang="en-US" sz="1100">
                          <a:effectLst/>
                        </a:rPr>
                        <a:t> </a:t>
                      </a: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393391">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Watch lips move in front of mirror</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Say words in syllables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fontAlgn="t"/>
                      <a:r>
                        <a:rPr lang="en-US" sz="1100">
                          <a:effectLst/>
                        </a:rPr>
                        <a:t> </a:t>
                      </a: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r h="272367">
                <a:tc>
                  <a:txBody>
                    <a:bodyPr/>
                    <a:lstStyle/>
                    <a:p>
                      <a:pPr algn="ctr" rtl="0" fontAlgn="t">
                        <a:spcBef>
                          <a:spcPts val="0"/>
                        </a:spcBef>
                        <a:spcAft>
                          <a:spcPts val="0"/>
                        </a:spcAft>
                      </a:pPr>
                      <a:r>
                        <a:rPr lang="en-US" sz="900" b="0" i="0" u="none" strike="noStrike">
                          <a:solidFill>
                            <a:srgbClr val="000000"/>
                          </a:solidFill>
                          <a:effectLst/>
                          <a:latin typeface="Calibri" panose="020F0502020204030204" pitchFamily="34" charset="0"/>
                        </a:rPr>
                        <a:t>Use acronyms</a:t>
                      </a:r>
                      <a:endParaRPr lang="en-US" sz="1100">
                        <a:effectLst/>
                      </a:endParaRP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fontAlgn="t"/>
                      <a:r>
                        <a:rPr lang="en-US" sz="1100">
                          <a:effectLst/>
                        </a:rPr>
                        <a:t> </a:t>
                      </a: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c>
                  <a:txBody>
                    <a:bodyPr/>
                    <a:lstStyle/>
                    <a:p>
                      <a:pPr fontAlgn="t"/>
                      <a:r>
                        <a:rPr lang="en-US" sz="1100" dirty="0">
                          <a:effectLst/>
                        </a:rPr>
                        <a:t> </a:t>
                      </a:r>
                    </a:p>
                  </a:txBody>
                  <a:tcPr marL="23925" marR="23925" marT="28710" marB="28710">
                    <a:lnL w="8465" cap="flat" cmpd="sng" algn="ctr">
                      <a:solidFill>
                        <a:srgbClr val="000000"/>
                      </a:solidFill>
                      <a:prstDash val="solid"/>
                      <a:round/>
                      <a:headEnd type="none" w="med" len="med"/>
                      <a:tailEnd type="none" w="med" len="med"/>
                    </a:lnL>
                    <a:lnR w="8465" cap="flat" cmpd="sng" algn="ctr">
                      <a:solidFill>
                        <a:srgbClr val="000000"/>
                      </a:solidFill>
                      <a:prstDash val="solid"/>
                      <a:round/>
                      <a:headEnd type="none" w="med" len="med"/>
                      <a:tailEnd type="none" w="med" len="med"/>
                    </a:lnR>
                    <a:lnT w="8465" cap="flat" cmpd="sng" algn="ctr">
                      <a:solidFill>
                        <a:srgbClr val="000000"/>
                      </a:solidFill>
                      <a:prstDash val="solid"/>
                      <a:round/>
                      <a:headEnd type="none" w="med" len="med"/>
                      <a:tailEnd type="none" w="med" len="med"/>
                    </a:lnT>
                    <a:lnB w="8465"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10185421" y="-31981"/>
            <a:ext cx="32572267" cy="489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0105383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Assignment #5 – Class Activity</a:t>
            </a:r>
            <a:endParaRPr lang="en-US" sz="4800" b="1" dirty="0"/>
          </a:p>
        </p:txBody>
      </p:sp>
      <p:sp>
        <p:nvSpPr>
          <p:cNvPr id="3" name="Content Placeholder 2"/>
          <p:cNvSpPr>
            <a:spLocks noGrp="1"/>
          </p:cNvSpPr>
          <p:nvPr>
            <p:ph idx="1"/>
          </p:nvPr>
        </p:nvSpPr>
        <p:spPr/>
        <p:txBody>
          <a:bodyPr>
            <a:normAutofit/>
          </a:bodyPr>
          <a:lstStyle/>
          <a:p>
            <a:pPr fontAlgn="base"/>
            <a:r>
              <a:rPr lang="en-US" sz="2400" dirty="0">
                <a:solidFill>
                  <a:schemeClr val="tx1"/>
                </a:solidFill>
              </a:rPr>
              <a:t>Individual Work – make a list of teaching strategies your teachers use (put a star by your favorites)</a:t>
            </a:r>
          </a:p>
          <a:p>
            <a:pPr fontAlgn="base"/>
            <a:r>
              <a:rPr lang="en-US" sz="2400" dirty="0">
                <a:solidFill>
                  <a:schemeClr val="tx1"/>
                </a:solidFill>
              </a:rPr>
              <a:t>Partner seatwork – with the person seated next to you compare your lists.  Highlight strategies that you both have listed.  Add any new strategies to your list (again star favorites).</a:t>
            </a:r>
          </a:p>
          <a:p>
            <a:pPr fontAlgn="base"/>
            <a:r>
              <a:rPr lang="en-US" sz="2400" dirty="0">
                <a:solidFill>
                  <a:schemeClr val="tx1"/>
                </a:solidFill>
              </a:rPr>
              <a:t>Small group round robin work – move to a small group of </a:t>
            </a:r>
            <a:r>
              <a:rPr lang="en-US" sz="2400" dirty="0" smtClean="0">
                <a:solidFill>
                  <a:schemeClr val="tx1"/>
                </a:solidFill>
              </a:rPr>
              <a:t>5-8.</a:t>
            </a:r>
            <a:r>
              <a:rPr lang="en-US" sz="2400" dirty="0">
                <a:solidFill>
                  <a:schemeClr val="tx1"/>
                </a:solidFill>
              </a:rPr>
              <a:t> It must be a different group than your seat partner.  Select a group recorder.  Round robin your lists while the recorder writes down all original strategies on a poster size post-it.  Ask students to explain if there is a strategies you are unfamiliar with. </a:t>
            </a:r>
          </a:p>
        </p:txBody>
      </p:sp>
    </p:spTree>
    <p:extLst>
      <p:ext uri="{BB962C8B-B14F-4D97-AF65-F5344CB8AC3E}">
        <p14:creationId xmlns:p14="http://schemas.microsoft.com/office/powerpoint/2010/main" val="14526755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
            </a:r>
            <a:br>
              <a:rPr lang="en-US" sz="4800" b="1" dirty="0" smtClean="0"/>
            </a:br>
            <a:r>
              <a:rPr lang="en-US" sz="4800" b="1" dirty="0" smtClean="0"/>
              <a:t>Positive </a:t>
            </a:r>
            <a:r>
              <a:rPr lang="en-US" sz="4800" b="1" dirty="0"/>
              <a:t>Reinforcement  OR</a:t>
            </a:r>
            <a:br>
              <a:rPr lang="en-US" sz="4800" b="1" dirty="0"/>
            </a:br>
            <a:r>
              <a:rPr lang="en-US" sz="4800" b="1" i="1" dirty="0"/>
              <a:t>Build-Up </a:t>
            </a:r>
            <a:r>
              <a:rPr lang="en-US" sz="4800" b="1" i="1" dirty="0" smtClean="0"/>
              <a:t>Statements</a:t>
            </a:r>
            <a:r>
              <a:rPr lang="en-US" sz="4800" b="1" dirty="0"/>
              <a:t/>
            </a:r>
            <a:br>
              <a:rPr lang="en-US" sz="4800" b="1" dirty="0"/>
            </a:br>
            <a:endParaRPr lang="en-US" sz="4800" b="1" dirty="0"/>
          </a:p>
        </p:txBody>
      </p:sp>
      <p:sp>
        <p:nvSpPr>
          <p:cNvPr id="3" name="Content Placeholder 2"/>
          <p:cNvSpPr>
            <a:spLocks noGrp="1"/>
          </p:cNvSpPr>
          <p:nvPr>
            <p:ph idx="1"/>
          </p:nvPr>
        </p:nvSpPr>
        <p:spPr/>
        <p:txBody>
          <a:bodyPr/>
          <a:lstStyle/>
          <a:p>
            <a:pPr fontAlgn="base"/>
            <a:r>
              <a:rPr lang="en-US" sz="2800" dirty="0">
                <a:solidFill>
                  <a:schemeClr val="tx1"/>
                </a:solidFill>
              </a:rPr>
              <a:t>It is important to remember to use positive reinforcement frequently</a:t>
            </a:r>
          </a:p>
          <a:p>
            <a:pPr fontAlgn="base"/>
            <a:r>
              <a:rPr lang="en-US" sz="2800" dirty="0" smtClean="0">
                <a:solidFill>
                  <a:schemeClr val="tx1"/>
                </a:solidFill>
              </a:rPr>
              <a:t>Keep </a:t>
            </a:r>
            <a:r>
              <a:rPr lang="en-US" sz="2800" dirty="0">
                <a:solidFill>
                  <a:schemeClr val="tx1"/>
                </a:solidFill>
              </a:rPr>
              <a:t>the statements age and grade specific</a:t>
            </a:r>
          </a:p>
          <a:p>
            <a:pPr fontAlgn="base"/>
            <a:r>
              <a:rPr lang="en-US" sz="2800" dirty="0" smtClean="0">
                <a:solidFill>
                  <a:schemeClr val="tx1"/>
                </a:solidFill>
              </a:rPr>
              <a:t>Praise </a:t>
            </a:r>
            <a:r>
              <a:rPr lang="en-US" sz="2800" dirty="0">
                <a:solidFill>
                  <a:schemeClr val="tx1"/>
                </a:solidFill>
              </a:rPr>
              <a:t>small steps and accomplishments</a:t>
            </a:r>
          </a:p>
          <a:p>
            <a:pPr fontAlgn="base"/>
            <a:r>
              <a:rPr lang="en-US" sz="2800" dirty="0" smtClean="0">
                <a:solidFill>
                  <a:schemeClr val="tx1"/>
                </a:solidFill>
              </a:rPr>
              <a:t>Try </a:t>
            </a:r>
            <a:r>
              <a:rPr lang="en-US" sz="2800" dirty="0">
                <a:solidFill>
                  <a:schemeClr val="tx1"/>
                </a:solidFill>
              </a:rPr>
              <a:t>to start and end each session with a student on a positive note</a:t>
            </a:r>
          </a:p>
          <a:p>
            <a:pPr fontAlgn="base"/>
            <a:r>
              <a:rPr lang="en-US" sz="2800" dirty="0" smtClean="0">
                <a:solidFill>
                  <a:schemeClr val="tx1"/>
                </a:solidFill>
              </a:rPr>
              <a:t>Positive </a:t>
            </a:r>
            <a:r>
              <a:rPr lang="en-US" sz="2800" dirty="0">
                <a:solidFill>
                  <a:schemeClr val="tx1"/>
                </a:solidFill>
              </a:rPr>
              <a:t>connections will go a long way in building trust with the students you work with. </a:t>
            </a:r>
          </a:p>
          <a:p>
            <a:endParaRPr lang="en-US" dirty="0"/>
          </a:p>
        </p:txBody>
      </p:sp>
    </p:spTree>
    <p:extLst>
      <p:ext uri="{BB962C8B-B14F-4D97-AF65-F5344CB8AC3E}">
        <p14:creationId xmlns:p14="http://schemas.microsoft.com/office/powerpoint/2010/main" val="40723362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Listening Behaviors</a:t>
            </a:r>
            <a:endParaRPr lang="en-US" sz="4800" b="1" dirty="0"/>
          </a:p>
        </p:txBody>
      </p:sp>
      <p:sp>
        <p:nvSpPr>
          <p:cNvPr id="3" name="Content Placeholder 2"/>
          <p:cNvSpPr>
            <a:spLocks noGrp="1"/>
          </p:cNvSpPr>
          <p:nvPr>
            <p:ph idx="1"/>
          </p:nvPr>
        </p:nvSpPr>
        <p:spPr/>
        <p:txBody>
          <a:bodyPr/>
          <a:lstStyle/>
          <a:p>
            <a:pPr fontAlgn="base"/>
            <a:r>
              <a:rPr lang="en-US" sz="3200" dirty="0">
                <a:solidFill>
                  <a:schemeClr val="tx1"/>
                </a:solidFill>
              </a:rPr>
              <a:t>Students making eye contact, facing you and providing good non-verbal feedback are easily identified as “listening”</a:t>
            </a:r>
          </a:p>
          <a:p>
            <a:pPr fontAlgn="base"/>
            <a:r>
              <a:rPr lang="en-US" sz="3200" dirty="0" smtClean="0">
                <a:solidFill>
                  <a:schemeClr val="tx1"/>
                </a:solidFill>
              </a:rPr>
              <a:t>Students </a:t>
            </a:r>
            <a:r>
              <a:rPr lang="en-US" sz="3200" dirty="0">
                <a:solidFill>
                  <a:schemeClr val="tx1"/>
                </a:solidFill>
              </a:rPr>
              <a:t>looking down or providing bad non-verbal feedback might be identified as “not listening” but his is not always the case.  You may need to use questioning techniques to see if they are paying attention.  Keep these questions positive!!!</a:t>
            </a:r>
          </a:p>
          <a:p>
            <a:pPr marL="45720" indent="0">
              <a:buNone/>
            </a:pPr>
            <a:endParaRPr lang="en-US" dirty="0"/>
          </a:p>
        </p:txBody>
      </p:sp>
    </p:spTree>
    <p:extLst>
      <p:ext uri="{BB962C8B-B14F-4D97-AF65-F5344CB8AC3E}">
        <p14:creationId xmlns:p14="http://schemas.microsoft.com/office/powerpoint/2010/main" val="37895656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Communication Skills</a:t>
            </a:r>
            <a:endParaRPr lang="en-US" sz="4800" b="1" dirty="0"/>
          </a:p>
        </p:txBody>
      </p:sp>
      <p:sp>
        <p:nvSpPr>
          <p:cNvPr id="3" name="Content Placeholder 2"/>
          <p:cNvSpPr>
            <a:spLocks noGrp="1"/>
          </p:cNvSpPr>
          <p:nvPr>
            <p:ph idx="1"/>
          </p:nvPr>
        </p:nvSpPr>
        <p:spPr>
          <a:xfrm>
            <a:off x="1143000" y="2057400"/>
            <a:ext cx="9872871" cy="4230666"/>
          </a:xfrm>
        </p:spPr>
        <p:txBody>
          <a:bodyPr>
            <a:normAutofit fontScale="62500" lnSpcReduction="20000"/>
          </a:bodyPr>
          <a:lstStyle/>
          <a:p>
            <a:pPr fontAlgn="base"/>
            <a:r>
              <a:rPr lang="en-US" sz="3800" dirty="0">
                <a:solidFill>
                  <a:schemeClr val="tx1"/>
                </a:solidFill>
              </a:rPr>
              <a:t>When students are talking to you make sure you give them your full attention.</a:t>
            </a:r>
          </a:p>
          <a:p>
            <a:pPr fontAlgn="base"/>
            <a:r>
              <a:rPr lang="en-US" sz="3800" dirty="0" smtClean="0">
                <a:solidFill>
                  <a:schemeClr val="tx1"/>
                </a:solidFill>
              </a:rPr>
              <a:t>Smile </a:t>
            </a:r>
            <a:r>
              <a:rPr lang="en-US" sz="3800" dirty="0">
                <a:solidFill>
                  <a:schemeClr val="tx1"/>
                </a:solidFill>
              </a:rPr>
              <a:t>and make eye contact with the students so they know you are interested in what they are doing and saying.</a:t>
            </a:r>
          </a:p>
          <a:p>
            <a:pPr fontAlgn="base"/>
            <a:r>
              <a:rPr lang="en-US" sz="3800" dirty="0" smtClean="0">
                <a:solidFill>
                  <a:schemeClr val="tx1"/>
                </a:solidFill>
              </a:rPr>
              <a:t>Put </a:t>
            </a:r>
            <a:r>
              <a:rPr lang="en-US" sz="3800" dirty="0">
                <a:solidFill>
                  <a:schemeClr val="tx1"/>
                </a:solidFill>
              </a:rPr>
              <a:t>your students first!  During this one class period you need to put your very best foot forward and keep in mind this is about their educational success.  The next block is about you ☺</a:t>
            </a:r>
            <a:r>
              <a:rPr lang="en-US" sz="3800" dirty="0" smtClean="0">
                <a:solidFill>
                  <a:schemeClr val="tx1"/>
                </a:solidFill>
              </a:rPr>
              <a:t>.</a:t>
            </a:r>
          </a:p>
          <a:p>
            <a:pPr fontAlgn="base"/>
            <a:r>
              <a:rPr lang="en-US" sz="3800" dirty="0">
                <a:solidFill>
                  <a:schemeClr val="tx1"/>
                </a:solidFill>
              </a:rPr>
              <a:t>Do not interrupt while your student is talking to you</a:t>
            </a:r>
          </a:p>
          <a:p>
            <a:pPr fontAlgn="base"/>
            <a:r>
              <a:rPr lang="en-US" sz="3800" dirty="0" smtClean="0">
                <a:solidFill>
                  <a:schemeClr val="tx1"/>
                </a:solidFill>
              </a:rPr>
              <a:t>Ask </a:t>
            </a:r>
            <a:r>
              <a:rPr lang="en-US" sz="3800" dirty="0">
                <a:solidFill>
                  <a:schemeClr val="tx1"/>
                </a:solidFill>
              </a:rPr>
              <a:t>open-ended questions that lead to conversational responses (keep these academic in nature not personal)</a:t>
            </a:r>
          </a:p>
          <a:p>
            <a:pPr fontAlgn="base"/>
            <a:r>
              <a:rPr lang="en-US" sz="3800" dirty="0" smtClean="0">
                <a:solidFill>
                  <a:schemeClr val="tx1"/>
                </a:solidFill>
              </a:rPr>
              <a:t>Review </a:t>
            </a:r>
            <a:r>
              <a:rPr lang="en-US" sz="3800" dirty="0">
                <a:solidFill>
                  <a:schemeClr val="tx1"/>
                </a:solidFill>
              </a:rPr>
              <a:t>the sessions accomplishments when possible and set goals for the next day or session. </a:t>
            </a:r>
          </a:p>
          <a:p>
            <a:pPr fontAlgn="base"/>
            <a:endParaRPr lang="en-US" sz="2800" dirty="0">
              <a:solidFill>
                <a:schemeClr val="tx1"/>
              </a:solidFill>
            </a:endParaRPr>
          </a:p>
          <a:p>
            <a:endParaRPr lang="en-US" dirty="0"/>
          </a:p>
        </p:txBody>
      </p:sp>
    </p:spTree>
    <p:extLst>
      <p:ext uri="{BB962C8B-B14F-4D97-AF65-F5344CB8AC3E}">
        <p14:creationId xmlns:p14="http://schemas.microsoft.com/office/powerpoint/2010/main" val="5318291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Descriptions of roles and responsibilities for Parkview A+ Tutor Participants</a:t>
            </a:r>
            <a:endParaRPr lang="en-US" dirty="0"/>
          </a:p>
        </p:txBody>
      </p:sp>
      <p:sp>
        <p:nvSpPr>
          <p:cNvPr id="3" name="Content Placeholder 2"/>
          <p:cNvSpPr>
            <a:spLocks noGrp="1"/>
          </p:cNvSpPr>
          <p:nvPr>
            <p:ph idx="1"/>
          </p:nvPr>
        </p:nvSpPr>
        <p:spPr>
          <a:xfrm>
            <a:off x="513568" y="2057400"/>
            <a:ext cx="11148164" cy="4393504"/>
          </a:xfrm>
        </p:spPr>
        <p:txBody>
          <a:bodyPr>
            <a:normAutofit fontScale="62500" lnSpcReduction="20000"/>
          </a:bodyPr>
          <a:lstStyle/>
          <a:p>
            <a:pPr fontAlgn="base"/>
            <a:r>
              <a:rPr lang="en-US" dirty="0">
                <a:solidFill>
                  <a:schemeClr val="tx1"/>
                </a:solidFill>
              </a:rPr>
              <a:t>Successfully complete tutor training prior to working in a classroom.</a:t>
            </a:r>
          </a:p>
          <a:p>
            <a:pPr fontAlgn="base"/>
            <a:r>
              <a:rPr lang="en-US" dirty="0">
                <a:solidFill>
                  <a:schemeClr val="tx1"/>
                </a:solidFill>
              </a:rPr>
              <a:t>Provide your own reliable transportation to and from tutoring sites other than </a:t>
            </a:r>
            <a:r>
              <a:rPr lang="en-US" dirty="0" smtClean="0">
                <a:solidFill>
                  <a:schemeClr val="tx1"/>
                </a:solidFill>
              </a:rPr>
              <a:t>Parkview.</a:t>
            </a:r>
            <a:endParaRPr lang="en-US" dirty="0">
              <a:solidFill>
                <a:schemeClr val="tx1"/>
              </a:solidFill>
            </a:endParaRPr>
          </a:p>
          <a:p>
            <a:pPr fontAlgn="base"/>
            <a:r>
              <a:rPr lang="en-US" dirty="0">
                <a:solidFill>
                  <a:schemeClr val="tx1"/>
                </a:solidFill>
              </a:rPr>
              <a:t>Properly check in and out of each tutor session (in A+ Office and/or at the tutoring site).</a:t>
            </a:r>
          </a:p>
          <a:p>
            <a:pPr fontAlgn="base"/>
            <a:r>
              <a:rPr lang="en-US" dirty="0">
                <a:solidFill>
                  <a:schemeClr val="tx1"/>
                </a:solidFill>
              </a:rPr>
              <a:t>Accurately complete the tutoring time sheet and get teacher's </a:t>
            </a:r>
            <a:r>
              <a:rPr lang="en-US" dirty="0" smtClean="0">
                <a:solidFill>
                  <a:schemeClr val="tx1"/>
                </a:solidFill>
              </a:rPr>
              <a:t>signature</a:t>
            </a:r>
            <a:r>
              <a:rPr lang="en-US" b="1" dirty="0" smtClean="0">
                <a:solidFill>
                  <a:schemeClr val="tx1"/>
                </a:solidFill>
              </a:rPr>
              <a:t>.</a:t>
            </a:r>
            <a:endParaRPr lang="en-US" dirty="0">
              <a:solidFill>
                <a:schemeClr val="tx1"/>
              </a:solidFill>
            </a:endParaRPr>
          </a:p>
          <a:p>
            <a:pPr fontAlgn="base"/>
            <a:r>
              <a:rPr lang="en-US" dirty="0">
                <a:solidFill>
                  <a:schemeClr val="tx1"/>
                </a:solidFill>
              </a:rPr>
              <a:t>Be honest when calculating the number of minutes spent tutoring each session; this is different from your check-in/check-out times.</a:t>
            </a:r>
          </a:p>
          <a:p>
            <a:pPr fontAlgn="base"/>
            <a:r>
              <a:rPr lang="en-US" dirty="0">
                <a:solidFill>
                  <a:schemeClr val="tx1"/>
                </a:solidFill>
              </a:rPr>
              <a:t>Return tutor time sheets and assignments on time to the A+ Office.</a:t>
            </a:r>
          </a:p>
          <a:p>
            <a:pPr fontAlgn="base"/>
            <a:r>
              <a:rPr lang="en-US" dirty="0">
                <a:solidFill>
                  <a:schemeClr val="tx1"/>
                </a:solidFill>
              </a:rPr>
              <a:t>Be on time arriving at assigned tutor site and returning to </a:t>
            </a:r>
            <a:r>
              <a:rPr lang="en-US" dirty="0" smtClean="0">
                <a:solidFill>
                  <a:schemeClr val="tx1"/>
                </a:solidFill>
              </a:rPr>
              <a:t>PHS</a:t>
            </a:r>
            <a:r>
              <a:rPr lang="en-US" dirty="0">
                <a:solidFill>
                  <a:schemeClr val="tx1"/>
                </a:solidFill>
              </a:rPr>
              <a:t>.</a:t>
            </a:r>
          </a:p>
          <a:p>
            <a:pPr fontAlgn="base"/>
            <a:r>
              <a:rPr lang="en-US" dirty="0">
                <a:solidFill>
                  <a:schemeClr val="tx1"/>
                </a:solidFill>
              </a:rPr>
              <a:t>If you must be absent from a tutor session, contact the A+ office and the supervising teacher before the tutor session.</a:t>
            </a:r>
          </a:p>
          <a:p>
            <a:pPr fontAlgn="base"/>
            <a:r>
              <a:rPr lang="en-US" dirty="0">
                <a:solidFill>
                  <a:schemeClr val="tx1"/>
                </a:solidFill>
              </a:rPr>
              <a:t>Follow district dress code.</a:t>
            </a:r>
          </a:p>
          <a:p>
            <a:pPr fontAlgn="base"/>
            <a:r>
              <a:rPr lang="en-US" dirty="0">
                <a:solidFill>
                  <a:schemeClr val="tx1"/>
                </a:solidFill>
              </a:rPr>
              <a:t>Work with students in positive, upbeat way; be a good role model.</a:t>
            </a:r>
          </a:p>
          <a:p>
            <a:pPr fontAlgn="base"/>
            <a:r>
              <a:rPr lang="en-US" dirty="0">
                <a:solidFill>
                  <a:schemeClr val="tx1"/>
                </a:solidFill>
              </a:rPr>
              <a:t>Work with supervising teacher to determine which students need assistance, tasks to be accomplished and appropriate rewards to be given for tutee's accomplishments.</a:t>
            </a:r>
          </a:p>
          <a:p>
            <a:pPr fontAlgn="base"/>
            <a:r>
              <a:rPr lang="en-US" dirty="0">
                <a:solidFill>
                  <a:schemeClr val="tx1"/>
                </a:solidFill>
              </a:rPr>
              <a:t>Accept constructive criticism from cooperating and supervising teachers.</a:t>
            </a:r>
          </a:p>
          <a:p>
            <a:pPr fontAlgn="base"/>
            <a:r>
              <a:rPr lang="en-US" dirty="0">
                <a:solidFill>
                  <a:schemeClr val="tx1"/>
                </a:solidFill>
              </a:rPr>
              <a:t>Maintain good citizenship, good attendance and good grades.</a:t>
            </a:r>
          </a:p>
          <a:p>
            <a:endParaRPr lang="en-US" dirty="0"/>
          </a:p>
        </p:txBody>
      </p:sp>
    </p:spTree>
    <p:extLst>
      <p:ext uri="{BB962C8B-B14F-4D97-AF65-F5344CB8AC3E}">
        <p14:creationId xmlns:p14="http://schemas.microsoft.com/office/powerpoint/2010/main" val="2114951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Cooperating Teacher Responsibilities</a:t>
            </a:r>
            <a:endParaRPr lang="en-US" sz="4800" b="1" dirty="0"/>
          </a:p>
        </p:txBody>
      </p:sp>
      <p:sp>
        <p:nvSpPr>
          <p:cNvPr id="3" name="Content Placeholder 2"/>
          <p:cNvSpPr>
            <a:spLocks noGrp="1"/>
          </p:cNvSpPr>
          <p:nvPr>
            <p:ph idx="1"/>
          </p:nvPr>
        </p:nvSpPr>
        <p:spPr>
          <a:xfrm>
            <a:off x="576197" y="1841326"/>
            <a:ext cx="11022903" cy="4471792"/>
          </a:xfrm>
        </p:spPr>
        <p:txBody>
          <a:bodyPr>
            <a:noAutofit/>
          </a:bodyPr>
          <a:lstStyle/>
          <a:p>
            <a:pPr lvl="0"/>
            <a:r>
              <a:rPr lang="en-US" sz="2000" dirty="0">
                <a:solidFill>
                  <a:schemeClr val="tx1"/>
                </a:solidFill>
              </a:rPr>
              <a:t>Provide cadet teacher opportunities during each session.</a:t>
            </a:r>
          </a:p>
          <a:p>
            <a:pPr lvl="0"/>
            <a:r>
              <a:rPr lang="en-US" sz="2000" dirty="0">
                <a:solidFill>
                  <a:schemeClr val="tx1"/>
                </a:solidFill>
              </a:rPr>
              <a:t>Give clear directions to cadet teachers about expectations and goals for cadet teacher and students.</a:t>
            </a:r>
          </a:p>
          <a:p>
            <a:pPr lvl="0"/>
            <a:r>
              <a:rPr lang="en-US" sz="2000" dirty="0">
                <a:solidFill>
                  <a:schemeClr val="tx1"/>
                </a:solidFill>
              </a:rPr>
              <a:t>Provide an appropriate place for cadet teacher to occur (in which a certified teacher is present).</a:t>
            </a:r>
          </a:p>
          <a:p>
            <a:pPr lvl="0"/>
            <a:r>
              <a:rPr lang="en-US" sz="2000" dirty="0">
                <a:solidFill>
                  <a:schemeClr val="tx1"/>
                </a:solidFill>
              </a:rPr>
              <a:t>Encourage and support cadet teachers.</a:t>
            </a:r>
          </a:p>
          <a:p>
            <a:pPr lvl="0"/>
            <a:r>
              <a:rPr lang="en-US" sz="2000" dirty="0">
                <a:solidFill>
                  <a:schemeClr val="tx1"/>
                </a:solidFill>
              </a:rPr>
              <a:t>Address concerns (if they occur) with the cadet teacher.</a:t>
            </a:r>
          </a:p>
          <a:p>
            <a:pPr lvl="0"/>
            <a:r>
              <a:rPr lang="en-US" sz="2000" dirty="0">
                <a:solidFill>
                  <a:schemeClr val="tx1"/>
                </a:solidFill>
              </a:rPr>
              <a:t>Contact the A+ Coordinator if concerns persist.</a:t>
            </a:r>
          </a:p>
          <a:p>
            <a:pPr lvl="0"/>
            <a:r>
              <a:rPr lang="en-US" sz="2000" dirty="0">
                <a:solidFill>
                  <a:schemeClr val="tx1"/>
                </a:solidFill>
              </a:rPr>
              <a:t>Sign cadet teacher logs at the end of</a:t>
            </a:r>
            <a:r>
              <a:rPr lang="en-US" sz="2000" b="1" dirty="0">
                <a:solidFill>
                  <a:schemeClr val="tx1"/>
                </a:solidFill>
              </a:rPr>
              <a:t> </a:t>
            </a:r>
            <a:r>
              <a:rPr lang="en-US" sz="2000" b="1" i="1" u="sng" dirty="0">
                <a:solidFill>
                  <a:schemeClr val="tx1"/>
                </a:solidFill>
              </a:rPr>
              <a:t>each </a:t>
            </a:r>
            <a:r>
              <a:rPr lang="en-US" sz="2000" dirty="0">
                <a:solidFill>
                  <a:schemeClr val="tx1"/>
                </a:solidFill>
              </a:rPr>
              <a:t>session verifying the cadet teacher's times of arrival and departure as well as number of minutes spent cadet teacher.</a:t>
            </a:r>
          </a:p>
          <a:p>
            <a:pPr lvl="0"/>
            <a:r>
              <a:rPr lang="en-US" sz="2000" dirty="0">
                <a:solidFill>
                  <a:schemeClr val="tx1"/>
                </a:solidFill>
              </a:rPr>
              <a:t>Complete evaluation form at the end of each semester.</a:t>
            </a:r>
          </a:p>
          <a:p>
            <a:pPr lvl="0"/>
            <a:r>
              <a:rPr lang="en-US" sz="2000" dirty="0">
                <a:solidFill>
                  <a:schemeClr val="tx1"/>
                </a:solidFill>
              </a:rPr>
              <a:t>Assist in determining the cadet teacher’s grades for the course</a:t>
            </a:r>
            <a:r>
              <a:rPr lang="en-US" sz="2000" dirty="0" smtClean="0">
                <a:solidFill>
                  <a:schemeClr val="tx1"/>
                </a:solidFill>
              </a:rPr>
              <a:t>.</a:t>
            </a:r>
            <a:endParaRPr lang="en-US" sz="2000" dirty="0">
              <a:solidFill>
                <a:schemeClr val="tx1"/>
              </a:solidFill>
            </a:endParaRPr>
          </a:p>
        </p:txBody>
      </p:sp>
    </p:spTree>
    <p:extLst>
      <p:ext uri="{BB962C8B-B14F-4D97-AF65-F5344CB8AC3E}">
        <p14:creationId xmlns:p14="http://schemas.microsoft.com/office/powerpoint/2010/main" val="12627802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625" y="434236"/>
            <a:ext cx="9875520" cy="1356360"/>
          </a:xfrm>
        </p:spPr>
        <p:txBody>
          <a:bodyPr>
            <a:normAutofit/>
          </a:bodyPr>
          <a:lstStyle/>
          <a:p>
            <a:r>
              <a:rPr lang="en-US" sz="4800" b="1" dirty="0" smtClean="0"/>
              <a:t>Additional Tutoring Opportunities</a:t>
            </a:r>
            <a:endParaRPr lang="en-US" sz="4800" b="1" dirty="0"/>
          </a:p>
        </p:txBody>
      </p:sp>
      <p:sp>
        <p:nvSpPr>
          <p:cNvPr id="3" name="Content Placeholder 2"/>
          <p:cNvSpPr>
            <a:spLocks noGrp="1"/>
          </p:cNvSpPr>
          <p:nvPr>
            <p:ph idx="1"/>
          </p:nvPr>
        </p:nvSpPr>
        <p:spPr>
          <a:xfrm>
            <a:off x="588723" y="1678488"/>
            <a:ext cx="10985325" cy="4835046"/>
          </a:xfrm>
        </p:spPr>
        <p:txBody>
          <a:bodyPr>
            <a:normAutofit fontScale="77500" lnSpcReduction="20000"/>
          </a:bodyPr>
          <a:lstStyle/>
          <a:p>
            <a:r>
              <a:rPr lang="en-US" dirty="0">
                <a:solidFill>
                  <a:schemeClr val="tx1"/>
                </a:solidFill>
              </a:rPr>
              <a:t>Endeavor (freshmen, classroom, math lab, homework lab)</a:t>
            </a:r>
          </a:p>
          <a:p>
            <a:r>
              <a:rPr lang="en-US" dirty="0">
                <a:solidFill>
                  <a:schemeClr val="tx1"/>
                </a:solidFill>
              </a:rPr>
              <a:t>Late start Tuesdays</a:t>
            </a:r>
          </a:p>
          <a:p>
            <a:r>
              <a:rPr lang="en-US" dirty="0">
                <a:solidFill>
                  <a:schemeClr val="tx1"/>
                </a:solidFill>
              </a:rPr>
              <a:t>After school math cadet teacher</a:t>
            </a:r>
          </a:p>
          <a:p>
            <a:r>
              <a:rPr lang="en-US" dirty="0">
                <a:solidFill>
                  <a:schemeClr val="tx1"/>
                </a:solidFill>
              </a:rPr>
              <a:t>Summer school</a:t>
            </a:r>
          </a:p>
          <a:p>
            <a:r>
              <a:rPr lang="en-US" dirty="0">
                <a:solidFill>
                  <a:schemeClr val="tx1"/>
                </a:solidFill>
              </a:rPr>
              <a:t>Summer </a:t>
            </a:r>
            <a:r>
              <a:rPr lang="en-US" dirty="0" err="1">
                <a:solidFill>
                  <a:schemeClr val="tx1"/>
                </a:solidFill>
              </a:rPr>
              <a:t>ArtWorks</a:t>
            </a:r>
            <a:endParaRPr lang="en-US" dirty="0">
              <a:solidFill>
                <a:schemeClr val="tx1"/>
              </a:solidFill>
            </a:endParaRPr>
          </a:p>
          <a:p>
            <a:r>
              <a:rPr lang="en-US" dirty="0">
                <a:solidFill>
                  <a:schemeClr val="tx1"/>
                </a:solidFill>
              </a:rPr>
              <a:t>Band camp (section leaders may earn 10 hours)</a:t>
            </a:r>
          </a:p>
          <a:p>
            <a:r>
              <a:rPr lang="en-US" dirty="0">
                <a:solidFill>
                  <a:schemeClr val="tx1"/>
                </a:solidFill>
              </a:rPr>
              <a:t>Advanced Speech and Debate</a:t>
            </a:r>
          </a:p>
          <a:p>
            <a:r>
              <a:rPr lang="en-US" dirty="0">
                <a:solidFill>
                  <a:schemeClr val="tx1"/>
                </a:solidFill>
              </a:rPr>
              <a:t>Drama (productions utilizing elementary and/or middle school students)</a:t>
            </a:r>
          </a:p>
          <a:p>
            <a:r>
              <a:rPr lang="en-US" dirty="0">
                <a:solidFill>
                  <a:schemeClr val="tx1"/>
                </a:solidFill>
              </a:rPr>
              <a:t>Foreign language cadet teaching</a:t>
            </a:r>
          </a:p>
          <a:p>
            <a:r>
              <a:rPr lang="en-US" dirty="0">
                <a:solidFill>
                  <a:schemeClr val="tx1"/>
                </a:solidFill>
              </a:rPr>
              <a:t>Feeder school academic nights</a:t>
            </a:r>
          </a:p>
          <a:p>
            <a:r>
              <a:rPr lang="en-US" dirty="0">
                <a:solidFill>
                  <a:schemeClr val="tx1"/>
                </a:solidFill>
              </a:rPr>
              <a:t>Freshmen focus and family fair</a:t>
            </a:r>
          </a:p>
          <a:p>
            <a:r>
              <a:rPr lang="en-US" dirty="0">
                <a:solidFill>
                  <a:schemeClr val="tx1"/>
                </a:solidFill>
              </a:rPr>
              <a:t>Courses where advanced and lower level classes are combined </a:t>
            </a:r>
          </a:p>
          <a:p>
            <a:pPr algn="ctr">
              <a:buNone/>
            </a:pPr>
            <a:r>
              <a:rPr lang="en-US" b="1" dirty="0">
                <a:solidFill>
                  <a:schemeClr val="tx1"/>
                </a:solidFill>
              </a:rPr>
              <a:t>Must be on Springfield Pubic Schools grounds and under the supervision of a certified teacher. Hours should be logged on the “open block” cadet teacher log.  You do not need to clock-in and out for these activities. </a:t>
            </a:r>
          </a:p>
          <a:p>
            <a:endParaRPr lang="en-US" dirty="0"/>
          </a:p>
        </p:txBody>
      </p:sp>
    </p:spTree>
    <p:extLst>
      <p:ext uri="{BB962C8B-B14F-4D97-AF65-F5344CB8AC3E}">
        <p14:creationId xmlns:p14="http://schemas.microsoft.com/office/powerpoint/2010/main" val="26876074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Assignment #6</a:t>
            </a:r>
            <a:br>
              <a:rPr lang="en-US" sz="4800" b="1" dirty="0" smtClean="0"/>
            </a:br>
            <a:r>
              <a:rPr lang="en-US" sz="4800" b="1" dirty="0" smtClean="0"/>
              <a:t>Personal Flyer</a:t>
            </a:r>
            <a:endParaRPr lang="en-US" sz="4800" b="1" dirty="0"/>
          </a:p>
        </p:txBody>
      </p:sp>
      <p:sp>
        <p:nvSpPr>
          <p:cNvPr id="3" name="Content Placeholder 2"/>
          <p:cNvSpPr>
            <a:spLocks noGrp="1"/>
          </p:cNvSpPr>
          <p:nvPr>
            <p:ph idx="1"/>
          </p:nvPr>
        </p:nvSpPr>
        <p:spPr/>
        <p:txBody>
          <a:bodyPr/>
          <a:lstStyle/>
          <a:p>
            <a:pPr marL="45720" indent="0">
              <a:buNone/>
            </a:pPr>
            <a:r>
              <a:rPr lang="en-US" sz="2800" b="1" u="sng" dirty="0" smtClean="0">
                <a:solidFill>
                  <a:schemeClr val="tx1"/>
                </a:solidFill>
              </a:rPr>
              <a:t>Create a Personal Flyer</a:t>
            </a:r>
            <a:endParaRPr lang="en-US" sz="2800" dirty="0">
              <a:solidFill>
                <a:schemeClr val="tx1"/>
              </a:solidFill>
            </a:endParaRPr>
          </a:p>
          <a:p>
            <a:pPr lvl="1" fontAlgn="base"/>
            <a:r>
              <a:rPr lang="en-US" sz="2400" cap="small" dirty="0">
                <a:solidFill>
                  <a:schemeClr val="tx1"/>
                </a:solidFill>
              </a:rPr>
              <a:t>Get a rubric and read over prior to beginning your assignment – the rubric has everything you need to include in your personal flyer</a:t>
            </a:r>
            <a:endParaRPr lang="en-US" sz="2400" dirty="0">
              <a:solidFill>
                <a:schemeClr val="tx1"/>
              </a:solidFill>
            </a:endParaRPr>
          </a:p>
          <a:p>
            <a:pPr lvl="1" fontAlgn="base"/>
            <a:r>
              <a:rPr lang="en-US" sz="2400" cap="small" dirty="0">
                <a:solidFill>
                  <a:schemeClr val="tx1"/>
                </a:solidFill>
              </a:rPr>
              <a:t>Use Microsoft publisher or Microsoft word to create your personal flyer</a:t>
            </a:r>
            <a:endParaRPr lang="en-US" sz="2400" dirty="0">
              <a:solidFill>
                <a:schemeClr val="tx1"/>
              </a:solidFill>
            </a:endParaRPr>
          </a:p>
          <a:p>
            <a:pPr lvl="1" fontAlgn="base"/>
            <a:r>
              <a:rPr lang="en-US" sz="2400" cap="small" dirty="0">
                <a:solidFill>
                  <a:schemeClr val="tx1"/>
                </a:solidFill>
              </a:rPr>
              <a:t>See examples at the front of what your finished product should resemble</a:t>
            </a:r>
            <a:endParaRPr lang="en-US" sz="2400" dirty="0">
              <a:solidFill>
                <a:schemeClr val="tx1"/>
              </a:solidFill>
            </a:endParaRPr>
          </a:p>
          <a:p>
            <a:pPr lvl="1" fontAlgn="base"/>
            <a:r>
              <a:rPr lang="en-US" sz="2400" cap="small" dirty="0">
                <a:solidFill>
                  <a:schemeClr val="tx1"/>
                </a:solidFill>
              </a:rPr>
              <a:t>Must print 1 color copy for your supervisory teacher and 1 black and white for you’re a+ </a:t>
            </a:r>
            <a:r>
              <a:rPr lang="en-US" sz="2400" cap="small" dirty="0" smtClean="0">
                <a:solidFill>
                  <a:schemeClr val="tx1"/>
                </a:solidFill>
              </a:rPr>
              <a:t>packet</a:t>
            </a:r>
          </a:p>
          <a:p>
            <a:pPr marL="274320" lvl="1" indent="0" algn="ctr" fontAlgn="base">
              <a:buNone/>
            </a:pPr>
            <a:r>
              <a:rPr lang="en-US" sz="2000" cap="small" dirty="0" smtClean="0">
                <a:solidFill>
                  <a:schemeClr val="tx1"/>
                </a:solidFill>
              </a:rPr>
              <a:t>*This assignment is worth 50 points*</a:t>
            </a:r>
            <a:endParaRPr lang="en-US" sz="2000" dirty="0">
              <a:solidFill>
                <a:schemeClr val="tx1"/>
              </a:solidFill>
            </a:endParaRPr>
          </a:p>
          <a:p>
            <a:pPr lvl="2"/>
            <a:endParaRPr lang="en-US" dirty="0"/>
          </a:p>
        </p:txBody>
      </p:sp>
    </p:spTree>
    <p:extLst>
      <p:ext uri="{BB962C8B-B14F-4D97-AF65-F5344CB8AC3E}">
        <p14:creationId xmlns:p14="http://schemas.microsoft.com/office/powerpoint/2010/main" val="36480244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Assignment #7</a:t>
            </a:r>
            <a:br>
              <a:rPr lang="en-US" sz="4800" b="1" dirty="0" smtClean="0"/>
            </a:br>
            <a:r>
              <a:rPr lang="en-US" sz="4800" b="1" dirty="0" smtClean="0"/>
              <a:t>Remind 101</a:t>
            </a:r>
            <a:endParaRPr lang="en-US" sz="4800" b="1" dirty="0"/>
          </a:p>
        </p:txBody>
      </p:sp>
      <p:sp>
        <p:nvSpPr>
          <p:cNvPr id="3" name="Content Placeholder 2"/>
          <p:cNvSpPr>
            <a:spLocks noGrp="1"/>
          </p:cNvSpPr>
          <p:nvPr>
            <p:ph idx="1"/>
          </p:nvPr>
        </p:nvSpPr>
        <p:spPr/>
        <p:txBody>
          <a:bodyPr>
            <a:normAutofit/>
          </a:bodyPr>
          <a:lstStyle/>
          <a:p>
            <a:r>
              <a:rPr lang="en-US" sz="3200" dirty="0" smtClean="0">
                <a:solidFill>
                  <a:schemeClr val="tx1"/>
                </a:solidFill>
              </a:rPr>
              <a:t>Each student must be signed up for A+ Cadet Teaching Remind 101</a:t>
            </a:r>
          </a:p>
          <a:p>
            <a:r>
              <a:rPr lang="en-US" sz="3200" dirty="0" smtClean="0">
                <a:solidFill>
                  <a:schemeClr val="tx1"/>
                </a:solidFill>
              </a:rPr>
              <a:t>Use the paper included in your training materials to complete this</a:t>
            </a:r>
          </a:p>
          <a:p>
            <a:r>
              <a:rPr lang="en-US" sz="3200" dirty="0">
                <a:solidFill>
                  <a:schemeClr val="tx1"/>
                </a:solidFill>
              </a:rPr>
              <a:t>1</a:t>
            </a:r>
            <a:r>
              <a:rPr lang="en-US" sz="3200" dirty="0" smtClean="0">
                <a:solidFill>
                  <a:schemeClr val="tx1"/>
                </a:solidFill>
              </a:rPr>
              <a:t>0 points</a:t>
            </a:r>
            <a:endParaRPr lang="en-US" sz="3200" dirty="0">
              <a:solidFill>
                <a:schemeClr val="tx1"/>
              </a:solidFill>
            </a:endParaRPr>
          </a:p>
        </p:txBody>
      </p:sp>
    </p:spTree>
    <p:extLst>
      <p:ext uri="{BB962C8B-B14F-4D97-AF65-F5344CB8AC3E}">
        <p14:creationId xmlns:p14="http://schemas.microsoft.com/office/powerpoint/2010/main" val="3424253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smtClean="0"/>
              <a:t>Section 1 :</a:t>
            </a:r>
            <a:br>
              <a:rPr lang="en-US" sz="6600" dirty="0" smtClean="0"/>
            </a:br>
            <a:r>
              <a:rPr lang="en-US" sz="6600" dirty="0" smtClean="0"/>
              <a:t>General information</a:t>
            </a:r>
            <a:endParaRPr lang="en-US" sz="6600" dirty="0"/>
          </a:p>
        </p:txBody>
      </p:sp>
      <p:sp>
        <p:nvSpPr>
          <p:cNvPr id="3" name="Text Placeholder 2"/>
          <p:cNvSpPr>
            <a:spLocks noGrp="1"/>
          </p:cNvSpPr>
          <p:nvPr>
            <p:ph type="body" idx="1"/>
          </p:nvPr>
        </p:nvSpPr>
        <p:spPr/>
        <p:txBody>
          <a:bodyPr/>
          <a:lstStyle/>
          <a:p>
            <a:r>
              <a:rPr lang="en-US" dirty="0" smtClean="0"/>
              <a:t>YOU WILL BE QUIZZED OVER THIS</a:t>
            </a:r>
            <a:endParaRPr lang="en-US" dirty="0"/>
          </a:p>
        </p:txBody>
      </p:sp>
    </p:spTree>
    <p:extLst>
      <p:ext uri="{BB962C8B-B14F-4D97-AF65-F5344CB8AC3E}">
        <p14:creationId xmlns:p14="http://schemas.microsoft.com/office/powerpoint/2010/main" val="25814543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08767"/>
            <a:ext cx="9875520" cy="1356360"/>
          </a:xfrm>
        </p:spPr>
        <p:txBody>
          <a:bodyPr>
            <a:normAutofit/>
          </a:bodyPr>
          <a:lstStyle/>
          <a:p>
            <a:pPr algn="ctr"/>
            <a:r>
              <a:rPr lang="en-US" sz="4800" b="1" dirty="0" smtClean="0"/>
              <a:t>Cadet Teaching Final</a:t>
            </a:r>
            <a:endParaRPr lang="en-US" sz="4800" b="1" dirty="0"/>
          </a:p>
        </p:txBody>
      </p:sp>
      <p:pic>
        <p:nvPicPr>
          <p:cNvPr id="4" name="Content Placeholder 3"/>
          <p:cNvPicPr>
            <a:picLocks noGrp="1" noChangeAspect="1"/>
          </p:cNvPicPr>
          <p:nvPr>
            <p:ph idx="1"/>
          </p:nvPr>
        </p:nvPicPr>
        <p:blipFill>
          <a:blip r:embed="rId2"/>
          <a:stretch>
            <a:fillRect/>
          </a:stretch>
        </p:blipFill>
        <p:spPr>
          <a:xfrm>
            <a:off x="427463" y="1139868"/>
            <a:ext cx="5146619" cy="5370408"/>
          </a:xfrm>
          <a:prstGeom prst="rect">
            <a:avLst/>
          </a:prstGeom>
        </p:spPr>
      </p:pic>
      <p:sp>
        <p:nvSpPr>
          <p:cNvPr id="5" name="TextBox 4"/>
          <p:cNvSpPr txBox="1"/>
          <p:nvPr/>
        </p:nvSpPr>
        <p:spPr>
          <a:xfrm>
            <a:off x="6713951" y="2091847"/>
            <a:ext cx="4446739" cy="3139321"/>
          </a:xfrm>
          <a:prstGeom prst="rect">
            <a:avLst/>
          </a:prstGeom>
          <a:noFill/>
        </p:spPr>
        <p:txBody>
          <a:bodyPr wrap="square" rtlCol="0">
            <a:spAutoFit/>
          </a:bodyPr>
          <a:lstStyle/>
          <a:p>
            <a:r>
              <a:rPr lang="en-US" b="1" dirty="0"/>
              <a:t>The final is worth 100 points.</a:t>
            </a:r>
          </a:p>
          <a:p>
            <a:r>
              <a:rPr lang="en-US" b="1" dirty="0"/>
              <a:t>Please make sure it is turned in on the date it is due. Otherwise you will lose 20 points per day after.</a:t>
            </a:r>
          </a:p>
          <a:p>
            <a:endParaRPr lang="en-US" b="1" dirty="0"/>
          </a:p>
          <a:p>
            <a:r>
              <a:rPr lang="en-US" b="1" dirty="0"/>
              <a:t>If you have already done the first semester final, another type of final will be assigned.  You will just need to make sure you communicate with Mrs. Sitton that you have already completed the first semester final. </a:t>
            </a:r>
          </a:p>
        </p:txBody>
      </p:sp>
    </p:spTree>
    <p:extLst>
      <p:ext uri="{BB962C8B-B14F-4D97-AF65-F5344CB8AC3E}">
        <p14:creationId xmlns:p14="http://schemas.microsoft.com/office/powerpoint/2010/main" val="34395988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Last Minute Information</a:t>
            </a:r>
            <a:endParaRPr lang="en-US" sz="4800" b="1" dirty="0"/>
          </a:p>
        </p:txBody>
      </p:sp>
      <p:sp>
        <p:nvSpPr>
          <p:cNvPr id="3" name="Content Placeholder 2"/>
          <p:cNvSpPr>
            <a:spLocks noGrp="1"/>
          </p:cNvSpPr>
          <p:nvPr>
            <p:ph idx="1"/>
          </p:nvPr>
        </p:nvSpPr>
        <p:spPr>
          <a:xfrm>
            <a:off x="1143000" y="1728592"/>
            <a:ext cx="9872871" cy="4597052"/>
          </a:xfrm>
        </p:spPr>
        <p:txBody>
          <a:bodyPr>
            <a:normAutofit/>
          </a:bodyPr>
          <a:lstStyle/>
          <a:p>
            <a:r>
              <a:rPr lang="en-US" sz="2400" dirty="0">
                <a:solidFill>
                  <a:schemeClr val="tx1"/>
                </a:solidFill>
              </a:rPr>
              <a:t>Cadet Teacher Lanyard</a:t>
            </a:r>
          </a:p>
          <a:p>
            <a:r>
              <a:rPr lang="en-US" sz="2400" dirty="0">
                <a:solidFill>
                  <a:schemeClr val="tx1"/>
                </a:solidFill>
              </a:rPr>
              <a:t>ID holder</a:t>
            </a:r>
          </a:p>
          <a:p>
            <a:r>
              <a:rPr lang="en-US" sz="2400" dirty="0">
                <a:solidFill>
                  <a:schemeClr val="tx1"/>
                </a:solidFill>
              </a:rPr>
              <a:t>Off-campus pass</a:t>
            </a:r>
          </a:p>
          <a:p>
            <a:r>
              <a:rPr lang="en-US" sz="2400" dirty="0" smtClean="0">
                <a:solidFill>
                  <a:schemeClr val="tx1"/>
                </a:solidFill>
              </a:rPr>
              <a:t>Daily </a:t>
            </a:r>
            <a:r>
              <a:rPr lang="en-US" sz="2400" dirty="0">
                <a:solidFill>
                  <a:schemeClr val="tx1"/>
                </a:solidFill>
              </a:rPr>
              <a:t>checklist</a:t>
            </a:r>
          </a:p>
          <a:p>
            <a:r>
              <a:rPr lang="en-US" sz="2400" dirty="0">
                <a:solidFill>
                  <a:schemeClr val="tx1"/>
                </a:solidFill>
              </a:rPr>
              <a:t>Cooperating teacher evaluation</a:t>
            </a:r>
          </a:p>
          <a:p>
            <a:r>
              <a:rPr lang="en-US" sz="2400" dirty="0">
                <a:solidFill>
                  <a:schemeClr val="tx1"/>
                </a:solidFill>
              </a:rPr>
              <a:t>Block schedule and bell schedule </a:t>
            </a:r>
          </a:p>
          <a:p>
            <a:r>
              <a:rPr lang="en-US" sz="2400" dirty="0">
                <a:solidFill>
                  <a:schemeClr val="tx1"/>
                </a:solidFill>
              </a:rPr>
              <a:t>Pay attention to Remind</a:t>
            </a:r>
          </a:p>
          <a:p>
            <a:r>
              <a:rPr lang="en-US" sz="2400" dirty="0">
                <a:solidFill>
                  <a:schemeClr val="tx1"/>
                </a:solidFill>
              </a:rPr>
              <a:t>Breakfast in the Classroom</a:t>
            </a:r>
          </a:p>
          <a:p>
            <a:endParaRPr lang="en-US" dirty="0"/>
          </a:p>
        </p:txBody>
      </p:sp>
    </p:spTree>
    <p:extLst>
      <p:ext uri="{BB962C8B-B14F-4D97-AF65-F5344CB8AC3E}">
        <p14:creationId xmlns:p14="http://schemas.microsoft.com/office/powerpoint/2010/main" val="20858006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DUE PRIOR TO PLACEMENT REPORTING</a:t>
            </a:r>
            <a:endParaRPr lang="en-US" dirty="0"/>
          </a:p>
        </p:txBody>
      </p:sp>
      <p:sp>
        <p:nvSpPr>
          <p:cNvPr id="3" name="Content Placeholder 2"/>
          <p:cNvSpPr>
            <a:spLocks noGrp="1"/>
          </p:cNvSpPr>
          <p:nvPr>
            <p:ph idx="1"/>
          </p:nvPr>
        </p:nvSpPr>
        <p:spPr/>
        <p:txBody>
          <a:bodyPr>
            <a:normAutofit/>
          </a:bodyPr>
          <a:lstStyle/>
          <a:p>
            <a:r>
              <a:rPr lang="en-US" sz="2000" dirty="0" smtClean="0">
                <a:solidFill>
                  <a:schemeClr val="tx1"/>
                </a:solidFill>
              </a:rPr>
              <a:t>FINISH ALL ASSIGNMENTS – THESE ARE LISTED ON SLIDE 19</a:t>
            </a:r>
          </a:p>
          <a:p>
            <a:r>
              <a:rPr lang="en-US" sz="2000" u="sng" dirty="0" smtClean="0">
                <a:solidFill>
                  <a:schemeClr val="tx1"/>
                </a:solidFill>
              </a:rPr>
              <a:t>PAPER CLIP THE FOLLOWING IN ORDER AND GET SIGNED OFF</a:t>
            </a:r>
          </a:p>
          <a:p>
            <a:pPr lvl="2"/>
            <a:r>
              <a:rPr lang="en-US" sz="2000" dirty="0" smtClean="0">
                <a:solidFill>
                  <a:schemeClr val="tx1"/>
                </a:solidFill>
              </a:rPr>
              <a:t>A+ Agreement/Citizenship</a:t>
            </a:r>
          </a:p>
          <a:p>
            <a:pPr lvl="2"/>
            <a:r>
              <a:rPr lang="en-US" sz="2000" dirty="0" smtClean="0">
                <a:solidFill>
                  <a:schemeClr val="tx1"/>
                </a:solidFill>
              </a:rPr>
              <a:t>Confidentiality Agreement</a:t>
            </a:r>
          </a:p>
          <a:p>
            <a:pPr lvl="2"/>
            <a:r>
              <a:rPr lang="en-US" sz="2000" dirty="0" smtClean="0">
                <a:solidFill>
                  <a:schemeClr val="tx1"/>
                </a:solidFill>
              </a:rPr>
              <a:t>Off Campus Release/Drivers License (if needed)</a:t>
            </a:r>
          </a:p>
          <a:p>
            <a:pPr lvl="2"/>
            <a:r>
              <a:rPr lang="en-US" sz="2000" dirty="0" smtClean="0">
                <a:solidFill>
                  <a:schemeClr val="tx1"/>
                </a:solidFill>
              </a:rPr>
              <a:t>Personal Flyer</a:t>
            </a:r>
          </a:p>
          <a:p>
            <a:pPr lvl="3"/>
            <a:r>
              <a:rPr lang="en-US" sz="2000" dirty="0" smtClean="0">
                <a:solidFill>
                  <a:schemeClr val="tx1"/>
                </a:solidFill>
              </a:rPr>
              <a:t>2 copies</a:t>
            </a:r>
          </a:p>
          <a:p>
            <a:pPr marL="822960" lvl="3" indent="0">
              <a:buNone/>
            </a:pPr>
            <a:endParaRPr lang="en-US" sz="2000" dirty="0">
              <a:solidFill>
                <a:schemeClr val="tx1"/>
              </a:solidFill>
            </a:endParaRPr>
          </a:p>
          <a:p>
            <a:pPr marL="822960" lvl="3" indent="0">
              <a:buNone/>
            </a:pPr>
            <a:r>
              <a:rPr lang="en-US" sz="2000" dirty="0" smtClean="0">
                <a:solidFill>
                  <a:schemeClr val="tx1"/>
                </a:solidFill>
              </a:rPr>
              <a:t>*Once everything has been completed you will get receive an A+ Lanyard*</a:t>
            </a:r>
          </a:p>
        </p:txBody>
      </p:sp>
    </p:spTree>
    <p:extLst>
      <p:ext uri="{BB962C8B-B14F-4D97-AF65-F5344CB8AC3E}">
        <p14:creationId xmlns:p14="http://schemas.microsoft.com/office/powerpoint/2010/main" val="28870320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Follow PHS A+ : </a:t>
            </a:r>
            <a:endParaRPr lang="en-US" sz="4800" b="1" dirty="0"/>
          </a:p>
        </p:txBody>
      </p:sp>
      <p:sp>
        <p:nvSpPr>
          <p:cNvPr id="3" name="Content Placeholder 2"/>
          <p:cNvSpPr>
            <a:spLocks noGrp="1"/>
          </p:cNvSpPr>
          <p:nvPr>
            <p:ph idx="1"/>
          </p:nvPr>
        </p:nvSpPr>
        <p:spPr/>
        <p:txBody>
          <a:bodyPr>
            <a:normAutofit/>
          </a:bodyPr>
          <a:lstStyle/>
          <a:p>
            <a:r>
              <a:rPr lang="en-US" sz="2800" dirty="0" smtClean="0">
                <a:solidFill>
                  <a:schemeClr val="tx1"/>
                </a:solidFill>
              </a:rPr>
              <a:t>Twitter @</a:t>
            </a:r>
            <a:r>
              <a:rPr lang="en-US" sz="2800" dirty="0" err="1" smtClean="0">
                <a:solidFill>
                  <a:schemeClr val="tx1"/>
                </a:solidFill>
              </a:rPr>
              <a:t>aplusparkview</a:t>
            </a:r>
            <a:endParaRPr lang="en-US" sz="2800" dirty="0" smtClean="0">
              <a:solidFill>
                <a:schemeClr val="tx1"/>
              </a:solidFill>
            </a:endParaRPr>
          </a:p>
          <a:p>
            <a:r>
              <a:rPr lang="en-US" sz="2800" dirty="0" smtClean="0">
                <a:solidFill>
                  <a:schemeClr val="tx1"/>
                </a:solidFill>
              </a:rPr>
              <a:t>Facebook: Parkview High School A+</a:t>
            </a:r>
          </a:p>
          <a:p>
            <a:endParaRPr lang="en-US" sz="2800" dirty="0"/>
          </a:p>
          <a:p>
            <a:pPr marL="45720" indent="0" algn="ctr">
              <a:buNone/>
            </a:pPr>
            <a:r>
              <a:rPr lang="en-US" sz="2800" dirty="0" smtClean="0">
                <a:solidFill>
                  <a:schemeClr val="tx1"/>
                </a:solidFill>
              </a:rPr>
              <a:t>*First three to sign up right now will get a free Stadium Cup.  We will also have drawings every month for followers*</a:t>
            </a:r>
            <a:endParaRPr lang="en-US" sz="2800" dirty="0">
              <a:solidFill>
                <a:schemeClr val="tx1"/>
              </a:solidFill>
            </a:endParaRPr>
          </a:p>
        </p:txBody>
      </p:sp>
    </p:spTree>
    <p:extLst>
      <p:ext uri="{BB962C8B-B14F-4D97-AF65-F5344CB8AC3E}">
        <p14:creationId xmlns:p14="http://schemas.microsoft.com/office/powerpoint/2010/main" val="309337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Tutoring Paperwork</a:t>
            </a:r>
            <a:endParaRPr lang="en-US" sz="5400" b="1" dirty="0"/>
          </a:p>
        </p:txBody>
      </p:sp>
      <p:sp>
        <p:nvSpPr>
          <p:cNvPr id="3" name="Content Placeholder 2"/>
          <p:cNvSpPr>
            <a:spLocks noGrp="1"/>
          </p:cNvSpPr>
          <p:nvPr>
            <p:ph idx="1"/>
          </p:nvPr>
        </p:nvSpPr>
        <p:spPr/>
        <p:txBody>
          <a:bodyPr>
            <a:normAutofit fontScale="85000" lnSpcReduction="20000"/>
          </a:bodyPr>
          <a:lstStyle/>
          <a:p>
            <a:r>
              <a:rPr lang="en-US" sz="3600" dirty="0" smtClean="0">
                <a:solidFill>
                  <a:schemeClr val="tx1"/>
                </a:solidFill>
              </a:rPr>
              <a:t>Course </a:t>
            </a:r>
            <a:r>
              <a:rPr lang="en-US" sz="3600" dirty="0" smtClean="0">
                <a:solidFill>
                  <a:schemeClr val="tx1"/>
                </a:solidFill>
              </a:rPr>
              <a:t>Syllabus (on Canvas)</a:t>
            </a:r>
            <a:endParaRPr lang="en-US" sz="3600" dirty="0" smtClean="0">
              <a:solidFill>
                <a:schemeClr val="tx1"/>
              </a:solidFill>
            </a:endParaRPr>
          </a:p>
          <a:p>
            <a:r>
              <a:rPr lang="en-US" sz="3600" dirty="0" smtClean="0">
                <a:solidFill>
                  <a:schemeClr val="tx1"/>
                </a:solidFill>
              </a:rPr>
              <a:t>Confidentiality Contract &amp; Agreement</a:t>
            </a:r>
          </a:p>
          <a:p>
            <a:r>
              <a:rPr lang="en-US" sz="3600" dirty="0" smtClean="0">
                <a:solidFill>
                  <a:schemeClr val="tx1"/>
                </a:solidFill>
              </a:rPr>
              <a:t>Off-Campus Release Form &amp; copy of your drivers license (if leaving PHS to Cadet Teach during the school day)</a:t>
            </a:r>
          </a:p>
          <a:p>
            <a:r>
              <a:rPr lang="en-US" sz="3600" dirty="0" smtClean="0">
                <a:solidFill>
                  <a:schemeClr val="tx1"/>
                </a:solidFill>
              </a:rPr>
              <a:t>Current A+ Agreement</a:t>
            </a:r>
          </a:p>
          <a:p>
            <a:r>
              <a:rPr lang="en-US" sz="3600" dirty="0" smtClean="0">
                <a:solidFill>
                  <a:schemeClr val="tx1"/>
                </a:solidFill>
              </a:rPr>
              <a:t>Personal Flyer – Pay Attention to Rubric</a:t>
            </a:r>
          </a:p>
          <a:p>
            <a:r>
              <a:rPr lang="en-US" sz="3600" dirty="0" smtClean="0">
                <a:solidFill>
                  <a:schemeClr val="tx1"/>
                </a:solidFill>
              </a:rPr>
              <a:t>Remind 101 – an assignment worth 10 points</a:t>
            </a:r>
          </a:p>
          <a:p>
            <a:r>
              <a:rPr lang="en-US" sz="3600" dirty="0" smtClean="0">
                <a:solidFill>
                  <a:schemeClr val="tx1"/>
                </a:solidFill>
              </a:rPr>
              <a:t>Time Sheets</a:t>
            </a:r>
            <a:endParaRPr lang="en-US" sz="3600" dirty="0">
              <a:solidFill>
                <a:schemeClr val="tx1"/>
              </a:solidFill>
            </a:endParaRPr>
          </a:p>
        </p:txBody>
      </p:sp>
    </p:spTree>
    <p:extLst>
      <p:ext uri="{BB962C8B-B14F-4D97-AF65-F5344CB8AC3E}">
        <p14:creationId xmlns:p14="http://schemas.microsoft.com/office/powerpoint/2010/main" val="33031618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What to expect from this training:</a:t>
            </a:r>
            <a:endParaRPr lang="en-US" sz="4800" b="1" dirty="0"/>
          </a:p>
        </p:txBody>
      </p:sp>
      <p:sp>
        <p:nvSpPr>
          <p:cNvPr id="3" name="Content Placeholder 2"/>
          <p:cNvSpPr>
            <a:spLocks noGrp="1"/>
          </p:cNvSpPr>
          <p:nvPr>
            <p:ph idx="1"/>
          </p:nvPr>
        </p:nvSpPr>
        <p:spPr/>
        <p:txBody>
          <a:bodyPr>
            <a:normAutofit/>
          </a:bodyPr>
          <a:lstStyle/>
          <a:p>
            <a:pPr marL="45720" indent="0">
              <a:buNone/>
            </a:pPr>
            <a:r>
              <a:rPr lang="en-US" sz="2400" b="1" dirty="0"/>
              <a:t>Tutors will be trained on the following topics:</a:t>
            </a:r>
          </a:p>
          <a:p>
            <a:pPr fontAlgn="base"/>
            <a:r>
              <a:rPr lang="en-US" dirty="0" smtClean="0">
                <a:solidFill>
                  <a:schemeClr val="tx1"/>
                </a:solidFill>
              </a:rPr>
              <a:t>The </a:t>
            </a:r>
            <a:r>
              <a:rPr lang="en-US" dirty="0">
                <a:solidFill>
                  <a:schemeClr val="tx1"/>
                </a:solidFill>
              </a:rPr>
              <a:t>basics of tutoring</a:t>
            </a:r>
          </a:p>
          <a:p>
            <a:pPr fontAlgn="base"/>
            <a:r>
              <a:rPr lang="en-US" dirty="0" smtClean="0">
                <a:solidFill>
                  <a:schemeClr val="tx1"/>
                </a:solidFill>
              </a:rPr>
              <a:t>Procedures </a:t>
            </a:r>
            <a:r>
              <a:rPr lang="en-US" dirty="0">
                <a:solidFill>
                  <a:schemeClr val="tx1"/>
                </a:solidFill>
              </a:rPr>
              <a:t>and expectations </a:t>
            </a:r>
          </a:p>
          <a:p>
            <a:pPr fontAlgn="base"/>
            <a:r>
              <a:rPr lang="en-US" dirty="0" smtClean="0">
                <a:solidFill>
                  <a:schemeClr val="tx1"/>
                </a:solidFill>
              </a:rPr>
              <a:t>Right-brain </a:t>
            </a:r>
            <a:r>
              <a:rPr lang="en-US" dirty="0">
                <a:solidFill>
                  <a:schemeClr val="tx1"/>
                </a:solidFill>
              </a:rPr>
              <a:t>vs. Left-brain learners and teaching strategies for both</a:t>
            </a:r>
          </a:p>
          <a:p>
            <a:pPr fontAlgn="base"/>
            <a:r>
              <a:rPr lang="en-US" dirty="0" smtClean="0">
                <a:solidFill>
                  <a:schemeClr val="tx1"/>
                </a:solidFill>
              </a:rPr>
              <a:t>Visual</a:t>
            </a:r>
            <a:r>
              <a:rPr lang="en-US" dirty="0">
                <a:solidFill>
                  <a:schemeClr val="tx1"/>
                </a:solidFill>
              </a:rPr>
              <a:t>, Auditory and Kinesthetic Learns and how to create lessons for optimal learning</a:t>
            </a:r>
          </a:p>
          <a:p>
            <a:pPr fontAlgn="base"/>
            <a:r>
              <a:rPr lang="en-US" dirty="0" smtClean="0">
                <a:solidFill>
                  <a:schemeClr val="tx1"/>
                </a:solidFill>
              </a:rPr>
              <a:t>Communication </a:t>
            </a:r>
            <a:r>
              <a:rPr lang="en-US" dirty="0">
                <a:solidFill>
                  <a:schemeClr val="tx1"/>
                </a:solidFill>
              </a:rPr>
              <a:t>Skills</a:t>
            </a:r>
          </a:p>
          <a:p>
            <a:pPr fontAlgn="base"/>
            <a:r>
              <a:rPr lang="en-US" dirty="0" smtClean="0">
                <a:solidFill>
                  <a:schemeClr val="tx1"/>
                </a:solidFill>
              </a:rPr>
              <a:t>Creating </a:t>
            </a:r>
            <a:r>
              <a:rPr lang="en-US" dirty="0">
                <a:solidFill>
                  <a:schemeClr val="tx1"/>
                </a:solidFill>
              </a:rPr>
              <a:t>subject and grade-level specific assignments and activities that address different learning styles and utilize a variety of teaching strategies.</a:t>
            </a:r>
          </a:p>
          <a:p>
            <a:endParaRPr lang="en-US" dirty="0"/>
          </a:p>
        </p:txBody>
      </p:sp>
    </p:spTree>
    <p:extLst>
      <p:ext uri="{BB962C8B-B14F-4D97-AF65-F5344CB8AC3E}">
        <p14:creationId xmlns:p14="http://schemas.microsoft.com/office/powerpoint/2010/main" val="1575936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Daily Attendance Requirements</a:t>
            </a:r>
            <a:endParaRPr lang="en-US" sz="4800" b="1" dirty="0"/>
          </a:p>
        </p:txBody>
      </p:sp>
      <p:sp>
        <p:nvSpPr>
          <p:cNvPr id="3" name="Content Placeholder 2"/>
          <p:cNvSpPr>
            <a:spLocks noGrp="1"/>
          </p:cNvSpPr>
          <p:nvPr>
            <p:ph idx="1"/>
          </p:nvPr>
        </p:nvSpPr>
        <p:spPr/>
        <p:txBody>
          <a:bodyPr/>
          <a:lstStyle/>
          <a:p>
            <a:pPr marL="45720" indent="0">
              <a:buNone/>
            </a:pPr>
            <a:r>
              <a:rPr lang="en-US" sz="3200" b="1" u="sng" dirty="0"/>
              <a:t>A+ Tutor Time Clock</a:t>
            </a:r>
            <a:endParaRPr lang="en-US" sz="3200" b="1" dirty="0"/>
          </a:p>
          <a:p>
            <a:pPr fontAlgn="base"/>
            <a:r>
              <a:rPr lang="en-US" dirty="0"/>
              <a:t>Tutors are required to clock-in using the </a:t>
            </a:r>
            <a:r>
              <a:rPr lang="en-US" dirty="0" smtClean="0"/>
              <a:t>Parkview </a:t>
            </a:r>
            <a:r>
              <a:rPr lang="en-US" dirty="0"/>
              <a:t>A+ Tutor Time Clock.  This system is located on the </a:t>
            </a:r>
            <a:r>
              <a:rPr lang="en-US" dirty="0" smtClean="0"/>
              <a:t>Parkview </a:t>
            </a:r>
            <a:r>
              <a:rPr lang="en-US" dirty="0"/>
              <a:t>A+ </a:t>
            </a:r>
            <a:r>
              <a:rPr lang="en-US" dirty="0" smtClean="0"/>
              <a:t>website </a:t>
            </a:r>
            <a:r>
              <a:rPr lang="en-US" dirty="0" smtClean="0">
                <a:hlinkClick r:id="rId2"/>
              </a:rPr>
              <a:t>http</a:t>
            </a:r>
            <a:r>
              <a:rPr lang="en-US" dirty="0">
                <a:hlinkClick r:id="rId2"/>
              </a:rPr>
              <a:t>://</a:t>
            </a:r>
            <a:r>
              <a:rPr lang="en-US" dirty="0" smtClean="0">
                <a:hlinkClick r:id="rId2"/>
              </a:rPr>
              <a:t>parkview.spsk12.org/pages/Parkview_High_School</a:t>
            </a:r>
            <a:endParaRPr lang="en-US" dirty="0" smtClean="0"/>
          </a:p>
          <a:p>
            <a:pPr fontAlgn="base"/>
            <a:r>
              <a:rPr lang="en-US" dirty="0" smtClean="0"/>
              <a:t> </a:t>
            </a:r>
            <a:r>
              <a:rPr lang="en-US" dirty="0"/>
              <a:t> Mrs. </a:t>
            </a:r>
            <a:r>
              <a:rPr lang="en-US" dirty="0" smtClean="0"/>
              <a:t> </a:t>
            </a:r>
            <a:r>
              <a:rPr lang="en-US" dirty="0"/>
              <a:t>will need to train you on this program prior to your first day of tutoring. </a:t>
            </a:r>
          </a:p>
          <a:p>
            <a:endParaRPr lang="en-US" dirty="0"/>
          </a:p>
        </p:txBody>
      </p:sp>
    </p:spTree>
    <p:extLst>
      <p:ext uri="{BB962C8B-B14F-4D97-AF65-F5344CB8AC3E}">
        <p14:creationId xmlns:p14="http://schemas.microsoft.com/office/powerpoint/2010/main" val="3634694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145" y="259498"/>
            <a:ext cx="9875520" cy="1356360"/>
          </a:xfrm>
        </p:spPr>
        <p:txBody>
          <a:bodyPr/>
          <a:lstStyle/>
          <a:p>
            <a:r>
              <a:rPr lang="en-US" dirty="0" smtClean="0"/>
              <a:t>Daily Time Logs</a:t>
            </a:r>
            <a:endParaRPr lang="en-US" dirty="0"/>
          </a:p>
        </p:txBody>
      </p:sp>
      <p:pic>
        <p:nvPicPr>
          <p:cNvPr id="4" name="Content Placeholder 3"/>
          <p:cNvPicPr>
            <a:picLocks noGrp="1"/>
          </p:cNvPicPr>
          <p:nvPr>
            <p:ph idx="1"/>
          </p:nvPr>
        </p:nvPicPr>
        <p:blipFill>
          <a:blip r:embed="rId2" cstate="print"/>
          <a:srcRect l="13554" t="18182" r="62753" b="6952"/>
          <a:stretch>
            <a:fillRect/>
          </a:stretch>
        </p:blipFill>
        <p:spPr bwMode="auto">
          <a:xfrm>
            <a:off x="6801633" y="751562"/>
            <a:ext cx="4872625" cy="5419594"/>
          </a:xfrm>
          <a:prstGeom prst="rect">
            <a:avLst/>
          </a:prstGeom>
          <a:noFill/>
          <a:ln w="9525">
            <a:noFill/>
            <a:miter lim="800000"/>
            <a:headEnd/>
            <a:tailEnd/>
          </a:ln>
        </p:spPr>
      </p:pic>
      <p:sp>
        <p:nvSpPr>
          <p:cNvPr id="5" name="TextBox 4"/>
          <p:cNvSpPr txBox="1"/>
          <p:nvPr/>
        </p:nvSpPr>
        <p:spPr>
          <a:xfrm>
            <a:off x="551145" y="1197323"/>
            <a:ext cx="6450904" cy="5262979"/>
          </a:xfrm>
          <a:prstGeom prst="rect">
            <a:avLst/>
          </a:prstGeom>
          <a:noFill/>
        </p:spPr>
        <p:txBody>
          <a:bodyPr wrap="square" rtlCol="0">
            <a:spAutoFit/>
          </a:bodyPr>
          <a:lstStyle/>
          <a:p>
            <a:r>
              <a:rPr lang="en-US" sz="1400" dirty="0" smtClean="0"/>
              <a:t>You </a:t>
            </a:r>
            <a:r>
              <a:rPr lang="en-US" sz="1400" dirty="0"/>
              <a:t>are required to complete a detailed time log on a daily basis.  These will be provided to you by the A+ office. </a:t>
            </a:r>
          </a:p>
          <a:p>
            <a:pPr>
              <a:buNone/>
            </a:pPr>
            <a:endParaRPr lang="en-US" sz="1400" dirty="0"/>
          </a:p>
          <a:p>
            <a:r>
              <a:rPr lang="en-US" sz="1400" dirty="0"/>
              <a:t> You should record your clock in and clock out times to match Time clock (this does not reflect the hours you earn for A+ cadet teaching it is used for attendance verification purposes). </a:t>
            </a:r>
          </a:p>
          <a:p>
            <a:pPr>
              <a:buNone/>
            </a:pPr>
            <a:endParaRPr lang="en-US" sz="1400" dirty="0"/>
          </a:p>
          <a:p>
            <a:r>
              <a:rPr lang="en-US" sz="1400" dirty="0"/>
              <a:t>A brief detailed description should be listed for the activities on a given day. *Be specific*</a:t>
            </a:r>
          </a:p>
          <a:p>
            <a:pPr>
              <a:buNone/>
            </a:pPr>
            <a:endParaRPr lang="en-US" sz="1400" dirty="0"/>
          </a:p>
          <a:p>
            <a:r>
              <a:rPr lang="en-US" sz="1400" dirty="0"/>
              <a:t>The total minutes of cadet teacher should be recorded at the end of each class period.  </a:t>
            </a:r>
            <a:r>
              <a:rPr lang="en-US" sz="1400" b="1" dirty="0"/>
              <a:t>Be honest when recording your time.  </a:t>
            </a:r>
          </a:p>
          <a:p>
            <a:pPr>
              <a:buNone/>
            </a:pPr>
            <a:endParaRPr lang="en-US" sz="1400" dirty="0"/>
          </a:p>
          <a:p>
            <a:r>
              <a:rPr lang="en-US" sz="1400" dirty="0"/>
              <a:t>Cooperating teachers should sign your time log before you leave your class each day when possible.</a:t>
            </a:r>
          </a:p>
          <a:p>
            <a:pPr>
              <a:buNone/>
            </a:pPr>
            <a:r>
              <a:rPr lang="en-US" sz="1400" dirty="0"/>
              <a:t>  </a:t>
            </a:r>
          </a:p>
          <a:p>
            <a:r>
              <a:rPr lang="en-US" sz="1400" dirty="0"/>
              <a:t>At the end of the time log grading period you will sign your log to verify you have recorded everything correctly.  This is our proof to the state that our cadet teachers are completing all requirements so please check for accuracy before turning them in to </a:t>
            </a:r>
            <a:r>
              <a:rPr lang="en-US" sz="1400" dirty="0" smtClean="0"/>
              <a:t>the </a:t>
            </a:r>
            <a:r>
              <a:rPr lang="en-US" sz="1400" dirty="0"/>
              <a:t>A+ office.  </a:t>
            </a:r>
          </a:p>
          <a:p>
            <a:pPr marL="118872" indent="0">
              <a:buNone/>
            </a:pPr>
            <a:endParaRPr lang="en-US" sz="1400" dirty="0"/>
          </a:p>
          <a:p>
            <a:r>
              <a:rPr lang="en-US" sz="1400" b="1" dirty="0"/>
              <a:t>Each of these are worth 100 points and we will start deducting points the first day it is late.  After one week of being late, we will start deducting 10 points per day!!  Be on time!! </a:t>
            </a:r>
            <a:endParaRPr lang="en-US" sz="1400" dirty="0"/>
          </a:p>
        </p:txBody>
      </p:sp>
    </p:spTree>
    <p:extLst>
      <p:ext uri="{BB962C8B-B14F-4D97-AF65-F5344CB8AC3E}">
        <p14:creationId xmlns:p14="http://schemas.microsoft.com/office/powerpoint/2010/main" val="3432136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The Basics of A+ Tutoring</a:t>
            </a:r>
            <a:endParaRPr lang="en-US" sz="4800" b="1" dirty="0"/>
          </a:p>
        </p:txBody>
      </p:sp>
      <p:sp>
        <p:nvSpPr>
          <p:cNvPr id="3" name="Content Placeholder 2"/>
          <p:cNvSpPr>
            <a:spLocks noGrp="1"/>
          </p:cNvSpPr>
          <p:nvPr>
            <p:ph idx="1"/>
          </p:nvPr>
        </p:nvSpPr>
        <p:spPr/>
        <p:txBody>
          <a:bodyPr>
            <a:normAutofit lnSpcReduction="10000"/>
          </a:bodyPr>
          <a:lstStyle/>
          <a:p>
            <a:r>
              <a:rPr lang="en-US" sz="2400" dirty="0">
                <a:solidFill>
                  <a:schemeClr val="tx1"/>
                </a:solidFill>
              </a:rPr>
              <a:t>Representing Parkview High School as a Parkview </a:t>
            </a:r>
            <a:r>
              <a:rPr lang="en-US" sz="2400" dirty="0" smtClean="0">
                <a:solidFill>
                  <a:schemeClr val="tx1"/>
                </a:solidFill>
              </a:rPr>
              <a:t>Tutoring </a:t>
            </a:r>
            <a:r>
              <a:rPr lang="en-US" sz="2400" dirty="0" smtClean="0">
                <a:solidFill>
                  <a:schemeClr val="tx1"/>
                </a:solidFill>
              </a:rPr>
              <a:t>is </a:t>
            </a:r>
            <a:r>
              <a:rPr lang="en-US" sz="2400" dirty="0">
                <a:solidFill>
                  <a:schemeClr val="tx1"/>
                </a:solidFill>
              </a:rPr>
              <a:t>a privilege NOT a right.  Only students who are meeting the A+ requirements including good citizenship are permitted to cadet teach other students.  Taking on the responsibility to cadet teaching is a big job</a:t>
            </a:r>
            <a:r>
              <a:rPr lang="en-US" sz="2400" dirty="0" smtClean="0">
                <a:solidFill>
                  <a:schemeClr val="tx1"/>
                </a:solidFill>
              </a:rPr>
              <a:t>!</a:t>
            </a:r>
            <a:endParaRPr lang="en-US" sz="2400" dirty="0">
              <a:solidFill>
                <a:schemeClr val="tx1"/>
              </a:solidFill>
            </a:endParaRPr>
          </a:p>
          <a:p>
            <a:r>
              <a:rPr lang="en-US" sz="2400" dirty="0">
                <a:solidFill>
                  <a:schemeClr val="tx1"/>
                </a:solidFill>
              </a:rPr>
              <a:t>One of the most important responsibilities is being a good role model to the students with whom you are working. This will require you to be on your BEST behavior at all times!  Students watch you even when you don’t know it.  They pay attention to factors such as your attendance and promptness, your attitude toward school and the classroom teacher, and what you do in your free time (while on campus or even if students see you away from school).  They take cues from you about how to behave in the classroom and how to interact with other students and teachers.</a:t>
            </a:r>
          </a:p>
          <a:p>
            <a:endParaRPr lang="en-US" dirty="0"/>
          </a:p>
        </p:txBody>
      </p:sp>
    </p:spTree>
    <p:extLst>
      <p:ext uri="{BB962C8B-B14F-4D97-AF65-F5344CB8AC3E}">
        <p14:creationId xmlns:p14="http://schemas.microsoft.com/office/powerpoint/2010/main" val="327815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5919</TotalTime>
  <Words>3323</Words>
  <Application>Microsoft Office PowerPoint</Application>
  <PresentationFormat>Widescreen</PresentationFormat>
  <Paragraphs>364</Paragraphs>
  <Slides>43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Calibri</vt:lpstr>
      <vt:lpstr>Corbel</vt:lpstr>
      <vt:lpstr>Wingdings</vt:lpstr>
      <vt:lpstr>Basis</vt:lpstr>
      <vt:lpstr>A+ Tutoring Training</vt:lpstr>
      <vt:lpstr>Daily Attendance Requirements</vt:lpstr>
      <vt:lpstr>OBJECTIVE:</vt:lpstr>
      <vt:lpstr>Section 1 : General information</vt:lpstr>
      <vt:lpstr>Tutoring Paperwork</vt:lpstr>
      <vt:lpstr>What to expect from this training:</vt:lpstr>
      <vt:lpstr>Daily Attendance Requirements</vt:lpstr>
      <vt:lpstr>Daily Time Logs</vt:lpstr>
      <vt:lpstr>The Basics of A+ Tutoring</vt:lpstr>
      <vt:lpstr>The Basics Continued</vt:lpstr>
      <vt:lpstr>Items to ALWAYS Remember</vt:lpstr>
      <vt:lpstr>Absent Procedures</vt:lpstr>
      <vt:lpstr>More Helpful Reminders</vt:lpstr>
      <vt:lpstr>Just a few more things to remember</vt:lpstr>
      <vt:lpstr>EXAMPLES OF ACTIVITES TO EARN THE REQUIRED 50 HOURS OF A+ TUTORING</vt:lpstr>
      <vt:lpstr>ACTIVITIES THAT DO NOT COUNT TOWARD THE REQUIRED 50 HOURS OF TUTORING (CAN BE DONE IF THERE IS NOT TUTORING OPPORTUNITIES AVAILABLE AT A GIVEN TIME)</vt:lpstr>
      <vt:lpstr>CANVAS Run-through</vt:lpstr>
      <vt:lpstr>Assignment #1</vt:lpstr>
      <vt:lpstr>INDIVIDUAL WORK</vt:lpstr>
      <vt:lpstr>Section 2          Learning Styles</vt:lpstr>
      <vt:lpstr>Learning Style Facts</vt:lpstr>
      <vt:lpstr>Assignment #2 Learning Styles</vt:lpstr>
      <vt:lpstr>Assignment #3 Left Brain/Right Brain</vt:lpstr>
      <vt:lpstr>Left Brain Summary</vt:lpstr>
      <vt:lpstr>Right Brain Summary</vt:lpstr>
      <vt:lpstr>Assignment #4 </vt:lpstr>
      <vt:lpstr>PowerPoint Presentation</vt:lpstr>
      <vt:lpstr>Characteristics of Learning Styles</vt:lpstr>
      <vt:lpstr>Helpful Hint: If the classroom teacher uses one method of teaching the objective you might try an alternative method that uses a different learning style.  Remember the more ways they learn the information the better understanding they will have of it. </vt:lpstr>
      <vt:lpstr>Suggested Aids for Learning Styles</vt:lpstr>
      <vt:lpstr>Assignment #5 – Class Activity</vt:lpstr>
      <vt:lpstr> Positive Reinforcement  OR Build-Up Statements </vt:lpstr>
      <vt:lpstr>Listening Behaviors</vt:lpstr>
      <vt:lpstr>Communication Skills</vt:lpstr>
      <vt:lpstr>Descriptions of roles and responsibilities for Parkview A+ Tutor Participants</vt:lpstr>
      <vt:lpstr>Cooperating Teacher Responsibilities</vt:lpstr>
      <vt:lpstr>Additional Tutoring Opportunities</vt:lpstr>
      <vt:lpstr>Assignment #6 Personal Flyer</vt:lpstr>
      <vt:lpstr>Assignment #7 Remind 101</vt:lpstr>
      <vt:lpstr>Cadet Teaching Final</vt:lpstr>
      <vt:lpstr>Last Minute Information</vt:lpstr>
      <vt:lpstr>DUE PRIOR TO PLACEMENT REPORTING</vt:lpstr>
      <vt:lpstr>Follow PHS A+ :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Cadet Teacher Training</dc:title>
  <dc:creator>Sitton, Callie L.</dc:creator>
  <cp:lastModifiedBy>Sitton, Callie L.</cp:lastModifiedBy>
  <cp:revision>20</cp:revision>
  <cp:lastPrinted>2018-08-14T16:47:27Z</cp:lastPrinted>
  <dcterms:created xsi:type="dcterms:W3CDTF">2017-08-01T17:25:52Z</dcterms:created>
  <dcterms:modified xsi:type="dcterms:W3CDTF">2018-08-14T20:06:41Z</dcterms:modified>
</cp:coreProperties>
</file>